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1" r:id="rId9"/>
    <p:sldId id="268" r:id="rId10"/>
    <p:sldId id="260" r:id="rId11"/>
    <p:sldId id="267" r:id="rId12"/>
    <p:sldId id="262" r:id="rId13"/>
    <p:sldId id="263" r:id="rId14"/>
    <p:sldId id="265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2F0"/>
    <a:srgbClr val="040404"/>
    <a:srgbClr val="5E0B0B"/>
    <a:srgbClr val="6E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C1A9D8-1AFC-4118-BD94-B1C09E939BE8}" v="1233" dt="2021-04-22T18:07:40.043"/>
    <p1510:client id="{5D7FAE8A-C811-4A44-91A6-25B3DA1E0E92}" v="183" dt="2021-04-22T16:20:19.524"/>
    <p1510:client id="{6C9E19ED-0F4D-D2B2-9053-405F0D7716EE}" v="2802" dt="2021-04-22T18:10:38.9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57BEAC-755A-4F54-9444-DB90AD19BF2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89945CF-2074-486C-94B3-BF614659DC22}">
      <dgm:prSet/>
      <dgm:spPr/>
      <dgm:t>
        <a:bodyPr/>
        <a:lstStyle/>
        <a:p>
          <a:r>
            <a:rPr lang="it-IT" err="1"/>
            <a:t>Variable</a:t>
          </a:r>
          <a:r>
            <a:rPr lang="it-IT"/>
            <a:t> </a:t>
          </a:r>
          <a:r>
            <a:rPr lang="it-IT" err="1"/>
            <a:t>noise</a:t>
          </a:r>
          <a:r>
            <a:rPr lang="it-IT"/>
            <a:t> over training</a:t>
          </a:r>
          <a:endParaRPr lang="en-US"/>
        </a:p>
      </dgm:t>
    </dgm:pt>
    <dgm:pt modelId="{554066C7-913F-4E8D-8F09-B87CDF6AEF5B}" type="parTrans" cxnId="{EB25278A-0376-463E-8AFD-DDFD07965527}">
      <dgm:prSet/>
      <dgm:spPr/>
      <dgm:t>
        <a:bodyPr/>
        <a:lstStyle/>
        <a:p>
          <a:endParaRPr lang="en-US"/>
        </a:p>
      </dgm:t>
    </dgm:pt>
    <dgm:pt modelId="{7251F782-FE27-4840-8901-A95926773ED2}" type="sibTrans" cxnId="{EB25278A-0376-463E-8AFD-DDFD07965527}">
      <dgm:prSet/>
      <dgm:spPr/>
      <dgm:t>
        <a:bodyPr/>
        <a:lstStyle/>
        <a:p>
          <a:endParaRPr lang="en-US"/>
        </a:p>
      </dgm:t>
    </dgm:pt>
    <dgm:pt modelId="{FD6799DC-9BF1-4852-90A2-BCA0EFEFA0EC}">
      <dgm:prSet/>
      <dgm:spPr/>
      <dgm:t>
        <a:bodyPr/>
        <a:lstStyle/>
        <a:p>
          <a:r>
            <a:rPr lang="it-IT"/>
            <a:t>Use of the </a:t>
          </a:r>
          <a:r>
            <a:rPr lang="it-IT" err="1"/>
            <a:t>trick</a:t>
          </a:r>
          <a:r>
            <a:rPr lang="it-IT"/>
            <a:t> "Train with labels"</a:t>
          </a:r>
          <a:endParaRPr lang="en-US"/>
        </a:p>
      </dgm:t>
    </dgm:pt>
    <dgm:pt modelId="{8C9567AD-AA6C-4FB5-9B05-DC78FFD1FDB7}" type="parTrans" cxnId="{A6A78FEE-354F-46D4-82FF-7AD51AD80062}">
      <dgm:prSet/>
      <dgm:spPr/>
      <dgm:t>
        <a:bodyPr/>
        <a:lstStyle/>
        <a:p>
          <a:endParaRPr lang="en-US"/>
        </a:p>
      </dgm:t>
    </dgm:pt>
    <dgm:pt modelId="{BB47C5B8-5962-4EC0-9A5F-98EA68EBD595}" type="sibTrans" cxnId="{A6A78FEE-354F-46D4-82FF-7AD51AD80062}">
      <dgm:prSet/>
      <dgm:spPr/>
      <dgm:t>
        <a:bodyPr/>
        <a:lstStyle/>
        <a:p>
          <a:endParaRPr lang="en-US"/>
        </a:p>
      </dgm:t>
    </dgm:pt>
    <dgm:pt modelId="{EA520953-7B59-4E71-BAD6-A03D70D377B7}">
      <dgm:prSet/>
      <dgm:spPr/>
      <dgm:t>
        <a:bodyPr/>
        <a:lstStyle/>
        <a:p>
          <a:r>
            <a:rPr lang="it-IT" err="1"/>
            <a:t>Introduction</a:t>
          </a:r>
          <a:r>
            <a:rPr lang="it-IT"/>
            <a:t> of </a:t>
          </a:r>
          <a:r>
            <a:rPr lang="it-IT" err="1"/>
            <a:t>Regularization</a:t>
          </a:r>
          <a:r>
            <a:rPr lang="it-IT"/>
            <a:t> </a:t>
          </a:r>
          <a:r>
            <a:rPr lang="it-IT" err="1"/>
            <a:t>methods</a:t>
          </a:r>
          <a:r>
            <a:rPr lang="it-IT"/>
            <a:t> (</a:t>
          </a:r>
          <a:r>
            <a:rPr lang="it-IT" err="1">
              <a:latin typeface="Avenir Next LT Pro"/>
            </a:rPr>
            <a:t>Early</a:t>
          </a:r>
          <a:r>
            <a:rPr lang="it-IT"/>
            <a:t> </a:t>
          </a:r>
          <a:r>
            <a:rPr lang="it-IT" err="1"/>
            <a:t>stopping</a:t>
          </a:r>
          <a:r>
            <a:rPr lang="it-IT"/>
            <a:t>,  Data </a:t>
          </a:r>
          <a:r>
            <a:rPr lang="it-IT" err="1"/>
            <a:t>augmentation</a:t>
          </a:r>
          <a:r>
            <a:rPr lang="it-IT"/>
            <a:t>, etc.)</a:t>
          </a:r>
          <a:endParaRPr lang="en-US"/>
        </a:p>
      </dgm:t>
    </dgm:pt>
    <dgm:pt modelId="{BF817345-5771-4B77-B6EC-A8FC4879860C}" type="parTrans" cxnId="{62BB1525-3BE8-40A7-816B-4350A96EDB64}">
      <dgm:prSet/>
      <dgm:spPr/>
      <dgm:t>
        <a:bodyPr/>
        <a:lstStyle/>
        <a:p>
          <a:endParaRPr lang="en-US"/>
        </a:p>
      </dgm:t>
    </dgm:pt>
    <dgm:pt modelId="{97213745-F342-45F4-BE05-FEBD072F03BA}" type="sibTrans" cxnId="{62BB1525-3BE8-40A7-816B-4350A96EDB64}">
      <dgm:prSet/>
      <dgm:spPr/>
      <dgm:t>
        <a:bodyPr/>
        <a:lstStyle/>
        <a:p>
          <a:endParaRPr lang="en-US"/>
        </a:p>
      </dgm:t>
    </dgm:pt>
    <dgm:pt modelId="{BB8489A7-3510-4DB0-96EC-208599CCA76F}">
      <dgm:prSet/>
      <dgm:spPr/>
      <dgm:t>
        <a:bodyPr/>
        <a:lstStyle/>
        <a:p>
          <a:r>
            <a:rPr lang="it-IT" err="1"/>
            <a:t>Improve</a:t>
          </a:r>
          <a:r>
            <a:rPr lang="it-IT"/>
            <a:t> the project to </a:t>
          </a:r>
          <a:r>
            <a:rPr lang="it-IT" err="1"/>
            <a:t>achieve</a:t>
          </a:r>
          <a:r>
            <a:rPr lang="it-IT"/>
            <a:t> good </a:t>
          </a:r>
          <a:r>
            <a:rPr lang="it-IT" err="1"/>
            <a:t>results</a:t>
          </a:r>
          <a:r>
            <a:rPr lang="it-IT"/>
            <a:t> on more </a:t>
          </a:r>
          <a:r>
            <a:rPr lang="it-IT" err="1"/>
            <a:t>difficult</a:t>
          </a:r>
          <a:r>
            <a:rPr lang="it-IT"/>
            <a:t> datasets (i.e. </a:t>
          </a:r>
          <a:r>
            <a:rPr lang="it-IT" err="1"/>
            <a:t>Celab</a:t>
          </a:r>
          <a:r>
            <a:rPr lang="it-IT"/>
            <a:t> A)</a:t>
          </a:r>
          <a:endParaRPr lang="en-US"/>
        </a:p>
      </dgm:t>
    </dgm:pt>
    <dgm:pt modelId="{D8E73E1F-730D-4BA1-9466-7A07B1341805}" type="parTrans" cxnId="{F27DEE1F-CA5C-4A71-A71F-874BB7200F17}">
      <dgm:prSet/>
      <dgm:spPr/>
      <dgm:t>
        <a:bodyPr/>
        <a:lstStyle/>
        <a:p>
          <a:endParaRPr lang="en-US"/>
        </a:p>
      </dgm:t>
    </dgm:pt>
    <dgm:pt modelId="{4A6C1C99-05C4-4B8C-B4CA-416AD6314EA1}" type="sibTrans" cxnId="{F27DEE1F-CA5C-4A71-A71F-874BB7200F17}">
      <dgm:prSet/>
      <dgm:spPr/>
      <dgm:t>
        <a:bodyPr/>
        <a:lstStyle/>
        <a:p>
          <a:endParaRPr lang="en-US"/>
        </a:p>
      </dgm:t>
    </dgm:pt>
    <dgm:pt modelId="{463DF3DF-DF9A-4E82-9F50-A6511675B68D}" type="pres">
      <dgm:prSet presAssocID="{D557BEAC-755A-4F54-9444-DB90AD19BF2E}" presName="root" presStyleCnt="0">
        <dgm:presLayoutVars>
          <dgm:dir/>
          <dgm:resizeHandles val="exact"/>
        </dgm:presLayoutVars>
      </dgm:prSet>
      <dgm:spPr/>
    </dgm:pt>
    <dgm:pt modelId="{930C907D-F99B-47F0-B1F3-99A70A3739B5}" type="pres">
      <dgm:prSet presAssocID="{D557BEAC-755A-4F54-9444-DB90AD19BF2E}" presName="container" presStyleCnt="0">
        <dgm:presLayoutVars>
          <dgm:dir/>
          <dgm:resizeHandles val="exact"/>
        </dgm:presLayoutVars>
      </dgm:prSet>
      <dgm:spPr/>
    </dgm:pt>
    <dgm:pt modelId="{D083C82D-C725-4AB2-93DF-E9D7185E3393}" type="pres">
      <dgm:prSet presAssocID="{C89945CF-2074-486C-94B3-BF614659DC22}" presName="compNode" presStyleCnt="0"/>
      <dgm:spPr/>
    </dgm:pt>
    <dgm:pt modelId="{5AE3E25C-8E01-4FA9-A593-13E0E48D3040}" type="pres">
      <dgm:prSet presAssocID="{C89945CF-2074-486C-94B3-BF614659DC22}" presName="iconBgRect" presStyleLbl="bgShp" presStyleIdx="0" presStyleCnt="4"/>
      <dgm:spPr/>
    </dgm:pt>
    <dgm:pt modelId="{C658DE85-BCFF-4251-A140-71B0DB3D61BD}" type="pres">
      <dgm:prSet presAssocID="{C89945CF-2074-486C-94B3-BF614659DC2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fico a barre con andamento discendente con riempimento a tinta unita"/>
        </a:ext>
      </dgm:extLst>
    </dgm:pt>
    <dgm:pt modelId="{51CCC110-09EA-46E3-B28C-C23E9681F5A9}" type="pres">
      <dgm:prSet presAssocID="{C89945CF-2074-486C-94B3-BF614659DC22}" presName="spaceRect" presStyleCnt="0"/>
      <dgm:spPr/>
    </dgm:pt>
    <dgm:pt modelId="{A9106541-F5F5-4A2F-B748-0A4D60F14928}" type="pres">
      <dgm:prSet presAssocID="{C89945CF-2074-486C-94B3-BF614659DC22}" presName="textRect" presStyleLbl="revTx" presStyleIdx="0" presStyleCnt="4">
        <dgm:presLayoutVars>
          <dgm:chMax val="1"/>
          <dgm:chPref val="1"/>
        </dgm:presLayoutVars>
      </dgm:prSet>
      <dgm:spPr/>
    </dgm:pt>
    <dgm:pt modelId="{397C7401-4747-419D-B979-67BCC895B004}" type="pres">
      <dgm:prSet presAssocID="{7251F782-FE27-4840-8901-A95926773ED2}" presName="sibTrans" presStyleLbl="sibTrans2D1" presStyleIdx="0" presStyleCnt="0"/>
      <dgm:spPr/>
    </dgm:pt>
    <dgm:pt modelId="{792FD832-DDF8-44A8-A7B5-57E3F0B75D81}" type="pres">
      <dgm:prSet presAssocID="{FD6799DC-9BF1-4852-90A2-BCA0EFEFA0EC}" presName="compNode" presStyleCnt="0"/>
      <dgm:spPr/>
    </dgm:pt>
    <dgm:pt modelId="{77A82B89-AEC8-44F8-9E08-D066D0A69C8C}" type="pres">
      <dgm:prSet presAssocID="{FD6799DC-9BF1-4852-90A2-BCA0EFEFA0EC}" presName="iconBgRect" presStyleLbl="bgShp" presStyleIdx="1" presStyleCnt="4"/>
      <dgm:spPr/>
    </dgm:pt>
    <dgm:pt modelId="{87789C88-2D21-4469-9332-3C878957E9F1}" type="pres">
      <dgm:prSet presAssocID="{FD6799DC-9BF1-4852-90A2-BCA0EFEFA0E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4366DE50-C19F-4151-A7FB-19F97A1959A8}" type="pres">
      <dgm:prSet presAssocID="{FD6799DC-9BF1-4852-90A2-BCA0EFEFA0EC}" presName="spaceRect" presStyleCnt="0"/>
      <dgm:spPr/>
    </dgm:pt>
    <dgm:pt modelId="{2C380C40-5EB2-457A-A709-886228941A26}" type="pres">
      <dgm:prSet presAssocID="{FD6799DC-9BF1-4852-90A2-BCA0EFEFA0EC}" presName="textRect" presStyleLbl="revTx" presStyleIdx="1" presStyleCnt="4">
        <dgm:presLayoutVars>
          <dgm:chMax val="1"/>
          <dgm:chPref val="1"/>
        </dgm:presLayoutVars>
      </dgm:prSet>
      <dgm:spPr/>
    </dgm:pt>
    <dgm:pt modelId="{C1E0CADC-E323-4258-A5E6-51C40EF901EE}" type="pres">
      <dgm:prSet presAssocID="{BB47C5B8-5962-4EC0-9A5F-98EA68EBD595}" presName="sibTrans" presStyleLbl="sibTrans2D1" presStyleIdx="0" presStyleCnt="0"/>
      <dgm:spPr/>
    </dgm:pt>
    <dgm:pt modelId="{E259046D-201D-40F3-8AE9-0CD7930DA3E5}" type="pres">
      <dgm:prSet presAssocID="{EA520953-7B59-4E71-BAD6-A03D70D377B7}" presName="compNode" presStyleCnt="0"/>
      <dgm:spPr/>
    </dgm:pt>
    <dgm:pt modelId="{43432CA7-E890-4B2E-A386-FD25CB794553}" type="pres">
      <dgm:prSet presAssocID="{EA520953-7B59-4E71-BAD6-A03D70D377B7}" presName="iconBgRect" presStyleLbl="bgShp" presStyleIdx="2" presStyleCnt="4"/>
      <dgm:spPr/>
    </dgm:pt>
    <dgm:pt modelId="{C5F95EFD-E8F3-40E0-B6A5-BA02B2A525AA}" type="pres">
      <dgm:prSet presAssocID="{EA520953-7B59-4E71-BAD6-A03D70D377B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6DDF172C-6586-4797-9A2B-3A58D7D08EED}" type="pres">
      <dgm:prSet presAssocID="{EA520953-7B59-4E71-BAD6-A03D70D377B7}" presName="spaceRect" presStyleCnt="0"/>
      <dgm:spPr/>
    </dgm:pt>
    <dgm:pt modelId="{F38AF9C9-3BE0-4BFD-A1E1-0D787FD76075}" type="pres">
      <dgm:prSet presAssocID="{EA520953-7B59-4E71-BAD6-A03D70D377B7}" presName="textRect" presStyleLbl="revTx" presStyleIdx="2" presStyleCnt="4">
        <dgm:presLayoutVars>
          <dgm:chMax val="1"/>
          <dgm:chPref val="1"/>
        </dgm:presLayoutVars>
      </dgm:prSet>
      <dgm:spPr/>
    </dgm:pt>
    <dgm:pt modelId="{96C957DB-1479-4008-B5B2-416227ED9D52}" type="pres">
      <dgm:prSet presAssocID="{97213745-F342-45F4-BE05-FEBD072F03BA}" presName="sibTrans" presStyleLbl="sibTrans2D1" presStyleIdx="0" presStyleCnt="0"/>
      <dgm:spPr/>
    </dgm:pt>
    <dgm:pt modelId="{0C4C3F8C-907C-4E8A-9F1A-994088051727}" type="pres">
      <dgm:prSet presAssocID="{BB8489A7-3510-4DB0-96EC-208599CCA76F}" presName="compNode" presStyleCnt="0"/>
      <dgm:spPr/>
    </dgm:pt>
    <dgm:pt modelId="{499C4E33-76E6-44CB-BEA1-BE9EC7200B6D}" type="pres">
      <dgm:prSet presAssocID="{BB8489A7-3510-4DB0-96EC-208599CCA76F}" presName="iconBgRect" presStyleLbl="bgShp" presStyleIdx="3" presStyleCnt="4"/>
      <dgm:spPr/>
    </dgm:pt>
    <dgm:pt modelId="{51B5A8A7-9092-477B-AD31-EB7EE5C562B1}" type="pres">
      <dgm:prSet presAssocID="{BB8489A7-3510-4DB0-96EC-208599CCA76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lturista con riempimento a tinta unita"/>
        </a:ext>
      </dgm:extLst>
    </dgm:pt>
    <dgm:pt modelId="{74CD53AC-CA02-4E5F-B093-6B188492400D}" type="pres">
      <dgm:prSet presAssocID="{BB8489A7-3510-4DB0-96EC-208599CCA76F}" presName="spaceRect" presStyleCnt="0"/>
      <dgm:spPr/>
    </dgm:pt>
    <dgm:pt modelId="{264EFCE9-71DF-4946-8252-8479402ACCDA}" type="pres">
      <dgm:prSet presAssocID="{BB8489A7-3510-4DB0-96EC-208599CCA76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D463605-D7B6-4FEB-ABC8-CB5A0FE31AC3}" type="presOf" srcId="{7251F782-FE27-4840-8901-A95926773ED2}" destId="{397C7401-4747-419D-B979-67BCC895B004}" srcOrd="0" destOrd="0" presId="urn:microsoft.com/office/officeart/2018/2/layout/IconCircleList"/>
    <dgm:cxn modelId="{710FD016-C6F2-4192-8F2E-F9E19D771FAC}" type="presOf" srcId="{D557BEAC-755A-4F54-9444-DB90AD19BF2E}" destId="{463DF3DF-DF9A-4E82-9F50-A6511675B68D}" srcOrd="0" destOrd="0" presId="urn:microsoft.com/office/officeart/2018/2/layout/IconCircleList"/>
    <dgm:cxn modelId="{F27DEE1F-CA5C-4A71-A71F-874BB7200F17}" srcId="{D557BEAC-755A-4F54-9444-DB90AD19BF2E}" destId="{BB8489A7-3510-4DB0-96EC-208599CCA76F}" srcOrd="3" destOrd="0" parTransId="{D8E73E1F-730D-4BA1-9466-7A07B1341805}" sibTransId="{4A6C1C99-05C4-4B8C-B4CA-416AD6314EA1}"/>
    <dgm:cxn modelId="{62BB1525-3BE8-40A7-816B-4350A96EDB64}" srcId="{D557BEAC-755A-4F54-9444-DB90AD19BF2E}" destId="{EA520953-7B59-4E71-BAD6-A03D70D377B7}" srcOrd="2" destOrd="0" parTransId="{BF817345-5771-4B77-B6EC-A8FC4879860C}" sibTransId="{97213745-F342-45F4-BE05-FEBD072F03BA}"/>
    <dgm:cxn modelId="{993D8E27-17F5-4519-A7E5-AFA051DB6512}" type="presOf" srcId="{EA520953-7B59-4E71-BAD6-A03D70D377B7}" destId="{F38AF9C9-3BE0-4BFD-A1E1-0D787FD76075}" srcOrd="0" destOrd="0" presId="urn:microsoft.com/office/officeart/2018/2/layout/IconCircleList"/>
    <dgm:cxn modelId="{EB25278A-0376-463E-8AFD-DDFD07965527}" srcId="{D557BEAC-755A-4F54-9444-DB90AD19BF2E}" destId="{C89945CF-2074-486C-94B3-BF614659DC22}" srcOrd="0" destOrd="0" parTransId="{554066C7-913F-4E8D-8F09-B87CDF6AEF5B}" sibTransId="{7251F782-FE27-4840-8901-A95926773ED2}"/>
    <dgm:cxn modelId="{A941119A-13A0-4123-A22C-D9860942E5F8}" type="presOf" srcId="{FD6799DC-9BF1-4852-90A2-BCA0EFEFA0EC}" destId="{2C380C40-5EB2-457A-A709-886228941A26}" srcOrd="0" destOrd="0" presId="urn:microsoft.com/office/officeart/2018/2/layout/IconCircleList"/>
    <dgm:cxn modelId="{774806C1-01B0-4C13-8240-D3A895302691}" type="presOf" srcId="{BB47C5B8-5962-4EC0-9A5F-98EA68EBD595}" destId="{C1E0CADC-E323-4258-A5E6-51C40EF901EE}" srcOrd="0" destOrd="0" presId="urn:microsoft.com/office/officeart/2018/2/layout/IconCircleList"/>
    <dgm:cxn modelId="{E44950C6-BAA1-44BF-B8D3-16B73B9369FF}" type="presOf" srcId="{BB8489A7-3510-4DB0-96EC-208599CCA76F}" destId="{264EFCE9-71DF-4946-8252-8479402ACCDA}" srcOrd="0" destOrd="0" presId="urn:microsoft.com/office/officeart/2018/2/layout/IconCircleList"/>
    <dgm:cxn modelId="{04F8E2DE-5341-4120-ACE7-A5BBC548E743}" type="presOf" srcId="{97213745-F342-45F4-BE05-FEBD072F03BA}" destId="{96C957DB-1479-4008-B5B2-416227ED9D52}" srcOrd="0" destOrd="0" presId="urn:microsoft.com/office/officeart/2018/2/layout/IconCircleList"/>
    <dgm:cxn modelId="{885623E1-2E67-47D2-B606-A5E1DF0BA9AE}" type="presOf" srcId="{C89945CF-2074-486C-94B3-BF614659DC22}" destId="{A9106541-F5F5-4A2F-B748-0A4D60F14928}" srcOrd="0" destOrd="0" presId="urn:microsoft.com/office/officeart/2018/2/layout/IconCircleList"/>
    <dgm:cxn modelId="{A6A78FEE-354F-46D4-82FF-7AD51AD80062}" srcId="{D557BEAC-755A-4F54-9444-DB90AD19BF2E}" destId="{FD6799DC-9BF1-4852-90A2-BCA0EFEFA0EC}" srcOrd="1" destOrd="0" parTransId="{8C9567AD-AA6C-4FB5-9B05-DC78FFD1FDB7}" sibTransId="{BB47C5B8-5962-4EC0-9A5F-98EA68EBD595}"/>
    <dgm:cxn modelId="{C23734EA-03B3-4EFB-B4D5-A3490AC183BB}" type="presParOf" srcId="{463DF3DF-DF9A-4E82-9F50-A6511675B68D}" destId="{930C907D-F99B-47F0-B1F3-99A70A3739B5}" srcOrd="0" destOrd="0" presId="urn:microsoft.com/office/officeart/2018/2/layout/IconCircleList"/>
    <dgm:cxn modelId="{8E98DDCE-8CE7-45E2-95F0-6E90BD3C5C93}" type="presParOf" srcId="{930C907D-F99B-47F0-B1F3-99A70A3739B5}" destId="{D083C82D-C725-4AB2-93DF-E9D7185E3393}" srcOrd="0" destOrd="0" presId="urn:microsoft.com/office/officeart/2018/2/layout/IconCircleList"/>
    <dgm:cxn modelId="{138F7F98-F6DC-48E5-8E87-7D4811D3077D}" type="presParOf" srcId="{D083C82D-C725-4AB2-93DF-E9D7185E3393}" destId="{5AE3E25C-8E01-4FA9-A593-13E0E48D3040}" srcOrd="0" destOrd="0" presId="urn:microsoft.com/office/officeart/2018/2/layout/IconCircleList"/>
    <dgm:cxn modelId="{BD4B4C12-2B4D-4DFE-B3CB-C15CA63002A3}" type="presParOf" srcId="{D083C82D-C725-4AB2-93DF-E9D7185E3393}" destId="{C658DE85-BCFF-4251-A140-71B0DB3D61BD}" srcOrd="1" destOrd="0" presId="urn:microsoft.com/office/officeart/2018/2/layout/IconCircleList"/>
    <dgm:cxn modelId="{E5890453-B300-496E-B380-3EAFA255338B}" type="presParOf" srcId="{D083C82D-C725-4AB2-93DF-E9D7185E3393}" destId="{51CCC110-09EA-46E3-B28C-C23E9681F5A9}" srcOrd="2" destOrd="0" presId="urn:microsoft.com/office/officeart/2018/2/layout/IconCircleList"/>
    <dgm:cxn modelId="{1EFB9D73-FCBC-4132-BAAA-8EBE4C145462}" type="presParOf" srcId="{D083C82D-C725-4AB2-93DF-E9D7185E3393}" destId="{A9106541-F5F5-4A2F-B748-0A4D60F14928}" srcOrd="3" destOrd="0" presId="urn:microsoft.com/office/officeart/2018/2/layout/IconCircleList"/>
    <dgm:cxn modelId="{6C77DBDC-F633-4729-B80F-9F00A007C246}" type="presParOf" srcId="{930C907D-F99B-47F0-B1F3-99A70A3739B5}" destId="{397C7401-4747-419D-B979-67BCC895B004}" srcOrd="1" destOrd="0" presId="urn:microsoft.com/office/officeart/2018/2/layout/IconCircleList"/>
    <dgm:cxn modelId="{3C00F87A-E6D4-4FCA-9D53-FF90DDCB7226}" type="presParOf" srcId="{930C907D-F99B-47F0-B1F3-99A70A3739B5}" destId="{792FD832-DDF8-44A8-A7B5-57E3F0B75D81}" srcOrd="2" destOrd="0" presId="urn:microsoft.com/office/officeart/2018/2/layout/IconCircleList"/>
    <dgm:cxn modelId="{0103DB98-4D04-45EB-A9A1-2A5941773423}" type="presParOf" srcId="{792FD832-DDF8-44A8-A7B5-57E3F0B75D81}" destId="{77A82B89-AEC8-44F8-9E08-D066D0A69C8C}" srcOrd="0" destOrd="0" presId="urn:microsoft.com/office/officeart/2018/2/layout/IconCircleList"/>
    <dgm:cxn modelId="{9B80FEF0-0251-46ED-8585-6269AFE4778C}" type="presParOf" srcId="{792FD832-DDF8-44A8-A7B5-57E3F0B75D81}" destId="{87789C88-2D21-4469-9332-3C878957E9F1}" srcOrd="1" destOrd="0" presId="urn:microsoft.com/office/officeart/2018/2/layout/IconCircleList"/>
    <dgm:cxn modelId="{88739F23-C595-4B9C-A2A0-6B6972186C57}" type="presParOf" srcId="{792FD832-DDF8-44A8-A7B5-57E3F0B75D81}" destId="{4366DE50-C19F-4151-A7FB-19F97A1959A8}" srcOrd="2" destOrd="0" presId="urn:microsoft.com/office/officeart/2018/2/layout/IconCircleList"/>
    <dgm:cxn modelId="{21BAD2A1-398C-41DB-9BEC-710AF7A50958}" type="presParOf" srcId="{792FD832-DDF8-44A8-A7B5-57E3F0B75D81}" destId="{2C380C40-5EB2-457A-A709-886228941A26}" srcOrd="3" destOrd="0" presId="urn:microsoft.com/office/officeart/2018/2/layout/IconCircleList"/>
    <dgm:cxn modelId="{216534E3-F1F1-45C2-B122-C8660820D95C}" type="presParOf" srcId="{930C907D-F99B-47F0-B1F3-99A70A3739B5}" destId="{C1E0CADC-E323-4258-A5E6-51C40EF901EE}" srcOrd="3" destOrd="0" presId="urn:microsoft.com/office/officeart/2018/2/layout/IconCircleList"/>
    <dgm:cxn modelId="{2EC80351-4A78-4E94-8434-70AB4313E21D}" type="presParOf" srcId="{930C907D-F99B-47F0-B1F3-99A70A3739B5}" destId="{E259046D-201D-40F3-8AE9-0CD7930DA3E5}" srcOrd="4" destOrd="0" presId="urn:microsoft.com/office/officeart/2018/2/layout/IconCircleList"/>
    <dgm:cxn modelId="{81BC05F8-8E3D-48BB-AC2C-49EBCD6C65B6}" type="presParOf" srcId="{E259046D-201D-40F3-8AE9-0CD7930DA3E5}" destId="{43432CA7-E890-4B2E-A386-FD25CB794553}" srcOrd="0" destOrd="0" presId="urn:microsoft.com/office/officeart/2018/2/layout/IconCircleList"/>
    <dgm:cxn modelId="{3FFB9285-2036-4F99-8B33-71FC9A8D56F9}" type="presParOf" srcId="{E259046D-201D-40F3-8AE9-0CD7930DA3E5}" destId="{C5F95EFD-E8F3-40E0-B6A5-BA02B2A525AA}" srcOrd="1" destOrd="0" presId="urn:microsoft.com/office/officeart/2018/2/layout/IconCircleList"/>
    <dgm:cxn modelId="{DAA05E85-680D-4971-B94D-C00E654CA43B}" type="presParOf" srcId="{E259046D-201D-40F3-8AE9-0CD7930DA3E5}" destId="{6DDF172C-6586-4797-9A2B-3A58D7D08EED}" srcOrd="2" destOrd="0" presId="urn:microsoft.com/office/officeart/2018/2/layout/IconCircleList"/>
    <dgm:cxn modelId="{57E00E7A-39FE-4CD8-B464-A7EF520859E5}" type="presParOf" srcId="{E259046D-201D-40F3-8AE9-0CD7930DA3E5}" destId="{F38AF9C9-3BE0-4BFD-A1E1-0D787FD76075}" srcOrd="3" destOrd="0" presId="urn:microsoft.com/office/officeart/2018/2/layout/IconCircleList"/>
    <dgm:cxn modelId="{144C8CD5-C848-40B6-BE6B-E3A595CE6896}" type="presParOf" srcId="{930C907D-F99B-47F0-B1F3-99A70A3739B5}" destId="{96C957DB-1479-4008-B5B2-416227ED9D52}" srcOrd="5" destOrd="0" presId="urn:microsoft.com/office/officeart/2018/2/layout/IconCircleList"/>
    <dgm:cxn modelId="{A2168A0C-A0B0-4C6A-92AA-A566F2CE7A8C}" type="presParOf" srcId="{930C907D-F99B-47F0-B1F3-99A70A3739B5}" destId="{0C4C3F8C-907C-4E8A-9F1A-994088051727}" srcOrd="6" destOrd="0" presId="urn:microsoft.com/office/officeart/2018/2/layout/IconCircleList"/>
    <dgm:cxn modelId="{8DFB9B20-5E98-4F31-A6D0-41619710B24E}" type="presParOf" srcId="{0C4C3F8C-907C-4E8A-9F1A-994088051727}" destId="{499C4E33-76E6-44CB-BEA1-BE9EC7200B6D}" srcOrd="0" destOrd="0" presId="urn:microsoft.com/office/officeart/2018/2/layout/IconCircleList"/>
    <dgm:cxn modelId="{8F00255A-659C-49EB-8F50-156041C282AE}" type="presParOf" srcId="{0C4C3F8C-907C-4E8A-9F1A-994088051727}" destId="{51B5A8A7-9092-477B-AD31-EB7EE5C562B1}" srcOrd="1" destOrd="0" presId="urn:microsoft.com/office/officeart/2018/2/layout/IconCircleList"/>
    <dgm:cxn modelId="{0DB8AC17-FF0E-46CB-9F2D-AE31424CDD51}" type="presParOf" srcId="{0C4C3F8C-907C-4E8A-9F1A-994088051727}" destId="{74CD53AC-CA02-4E5F-B093-6B188492400D}" srcOrd="2" destOrd="0" presId="urn:microsoft.com/office/officeart/2018/2/layout/IconCircleList"/>
    <dgm:cxn modelId="{DE1BE268-0027-4833-9F39-E3D78D9D1990}" type="presParOf" srcId="{0C4C3F8C-907C-4E8A-9F1A-994088051727}" destId="{264EFCE9-71DF-4946-8252-8479402ACCD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E3E25C-8E01-4FA9-A593-13E0E48D3040}">
      <dsp:nvSpPr>
        <dsp:cNvPr id="0" name=""/>
        <dsp:cNvSpPr/>
      </dsp:nvSpPr>
      <dsp:spPr>
        <a:xfrm>
          <a:off x="284444" y="629963"/>
          <a:ext cx="1373132" cy="1373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58DE85-BCFF-4251-A140-71B0DB3D61BD}">
      <dsp:nvSpPr>
        <dsp:cNvPr id="0" name=""/>
        <dsp:cNvSpPr/>
      </dsp:nvSpPr>
      <dsp:spPr>
        <a:xfrm>
          <a:off x="572801" y="918321"/>
          <a:ext cx="796416" cy="7964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06541-F5F5-4A2F-B748-0A4D60F14928}">
      <dsp:nvSpPr>
        <dsp:cNvPr id="0" name=""/>
        <dsp:cNvSpPr/>
      </dsp:nvSpPr>
      <dsp:spPr>
        <a:xfrm>
          <a:off x="1951819" y="629963"/>
          <a:ext cx="3236669" cy="137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err="1"/>
            <a:t>Variable</a:t>
          </a:r>
          <a:r>
            <a:rPr lang="it-IT" sz="2300" kern="1200"/>
            <a:t> </a:t>
          </a:r>
          <a:r>
            <a:rPr lang="it-IT" sz="2300" kern="1200" err="1"/>
            <a:t>noise</a:t>
          </a:r>
          <a:r>
            <a:rPr lang="it-IT" sz="2300" kern="1200"/>
            <a:t> over training</a:t>
          </a:r>
          <a:endParaRPr lang="en-US" sz="2300" kern="1200"/>
        </a:p>
      </dsp:txBody>
      <dsp:txXfrm>
        <a:off x="1951819" y="629963"/>
        <a:ext cx="3236669" cy="1373132"/>
      </dsp:txXfrm>
    </dsp:sp>
    <dsp:sp modelId="{77A82B89-AEC8-44F8-9E08-D066D0A69C8C}">
      <dsp:nvSpPr>
        <dsp:cNvPr id="0" name=""/>
        <dsp:cNvSpPr/>
      </dsp:nvSpPr>
      <dsp:spPr>
        <a:xfrm>
          <a:off x="5752453" y="629963"/>
          <a:ext cx="1373132" cy="137313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789C88-2D21-4469-9332-3C878957E9F1}">
      <dsp:nvSpPr>
        <dsp:cNvPr id="0" name=""/>
        <dsp:cNvSpPr/>
      </dsp:nvSpPr>
      <dsp:spPr>
        <a:xfrm>
          <a:off x="6040811" y="918321"/>
          <a:ext cx="796416" cy="7964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80C40-5EB2-457A-A709-886228941A26}">
      <dsp:nvSpPr>
        <dsp:cNvPr id="0" name=""/>
        <dsp:cNvSpPr/>
      </dsp:nvSpPr>
      <dsp:spPr>
        <a:xfrm>
          <a:off x="7419828" y="629963"/>
          <a:ext cx="3236669" cy="137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Use of the </a:t>
          </a:r>
          <a:r>
            <a:rPr lang="it-IT" sz="2300" kern="1200" err="1"/>
            <a:t>trick</a:t>
          </a:r>
          <a:r>
            <a:rPr lang="it-IT" sz="2300" kern="1200"/>
            <a:t> "Train with labels"</a:t>
          </a:r>
          <a:endParaRPr lang="en-US" sz="2300" kern="1200"/>
        </a:p>
      </dsp:txBody>
      <dsp:txXfrm>
        <a:off x="7419828" y="629963"/>
        <a:ext cx="3236669" cy="1373132"/>
      </dsp:txXfrm>
    </dsp:sp>
    <dsp:sp modelId="{43432CA7-E890-4B2E-A386-FD25CB794553}">
      <dsp:nvSpPr>
        <dsp:cNvPr id="0" name=""/>
        <dsp:cNvSpPr/>
      </dsp:nvSpPr>
      <dsp:spPr>
        <a:xfrm>
          <a:off x="284444" y="2823641"/>
          <a:ext cx="1373132" cy="13731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95EFD-E8F3-40E0-B6A5-BA02B2A525AA}">
      <dsp:nvSpPr>
        <dsp:cNvPr id="0" name=""/>
        <dsp:cNvSpPr/>
      </dsp:nvSpPr>
      <dsp:spPr>
        <a:xfrm>
          <a:off x="572801" y="3111998"/>
          <a:ext cx="796416" cy="7964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AF9C9-3BE0-4BFD-A1E1-0D787FD76075}">
      <dsp:nvSpPr>
        <dsp:cNvPr id="0" name=""/>
        <dsp:cNvSpPr/>
      </dsp:nvSpPr>
      <dsp:spPr>
        <a:xfrm>
          <a:off x="1951819" y="2823641"/>
          <a:ext cx="3236669" cy="137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err="1"/>
            <a:t>Introduction</a:t>
          </a:r>
          <a:r>
            <a:rPr lang="it-IT" sz="2300" kern="1200"/>
            <a:t> of </a:t>
          </a:r>
          <a:r>
            <a:rPr lang="it-IT" sz="2300" kern="1200" err="1"/>
            <a:t>Regularization</a:t>
          </a:r>
          <a:r>
            <a:rPr lang="it-IT" sz="2300" kern="1200"/>
            <a:t> </a:t>
          </a:r>
          <a:r>
            <a:rPr lang="it-IT" sz="2300" kern="1200" err="1"/>
            <a:t>methods</a:t>
          </a:r>
          <a:r>
            <a:rPr lang="it-IT" sz="2300" kern="1200"/>
            <a:t> (</a:t>
          </a:r>
          <a:r>
            <a:rPr lang="it-IT" sz="2300" kern="1200" err="1">
              <a:latin typeface="Avenir Next LT Pro"/>
            </a:rPr>
            <a:t>Early</a:t>
          </a:r>
          <a:r>
            <a:rPr lang="it-IT" sz="2300" kern="1200"/>
            <a:t> </a:t>
          </a:r>
          <a:r>
            <a:rPr lang="it-IT" sz="2300" kern="1200" err="1"/>
            <a:t>stopping</a:t>
          </a:r>
          <a:r>
            <a:rPr lang="it-IT" sz="2300" kern="1200"/>
            <a:t>,  Data </a:t>
          </a:r>
          <a:r>
            <a:rPr lang="it-IT" sz="2300" kern="1200" err="1"/>
            <a:t>augmentation</a:t>
          </a:r>
          <a:r>
            <a:rPr lang="it-IT" sz="2300" kern="1200"/>
            <a:t>, etc.)</a:t>
          </a:r>
          <a:endParaRPr lang="en-US" sz="2300" kern="1200"/>
        </a:p>
      </dsp:txBody>
      <dsp:txXfrm>
        <a:off x="1951819" y="2823641"/>
        <a:ext cx="3236669" cy="1373132"/>
      </dsp:txXfrm>
    </dsp:sp>
    <dsp:sp modelId="{499C4E33-76E6-44CB-BEA1-BE9EC7200B6D}">
      <dsp:nvSpPr>
        <dsp:cNvPr id="0" name=""/>
        <dsp:cNvSpPr/>
      </dsp:nvSpPr>
      <dsp:spPr>
        <a:xfrm>
          <a:off x="5752453" y="2823641"/>
          <a:ext cx="1373132" cy="13731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B5A8A7-9092-477B-AD31-EB7EE5C562B1}">
      <dsp:nvSpPr>
        <dsp:cNvPr id="0" name=""/>
        <dsp:cNvSpPr/>
      </dsp:nvSpPr>
      <dsp:spPr>
        <a:xfrm>
          <a:off x="6040811" y="3111998"/>
          <a:ext cx="796416" cy="7964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EFCE9-71DF-4946-8252-8479402ACCDA}">
      <dsp:nvSpPr>
        <dsp:cNvPr id="0" name=""/>
        <dsp:cNvSpPr/>
      </dsp:nvSpPr>
      <dsp:spPr>
        <a:xfrm>
          <a:off x="7419828" y="2823641"/>
          <a:ext cx="3236669" cy="137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err="1"/>
            <a:t>Improve</a:t>
          </a:r>
          <a:r>
            <a:rPr lang="it-IT" sz="2300" kern="1200"/>
            <a:t> the project to </a:t>
          </a:r>
          <a:r>
            <a:rPr lang="it-IT" sz="2300" kern="1200" err="1"/>
            <a:t>achieve</a:t>
          </a:r>
          <a:r>
            <a:rPr lang="it-IT" sz="2300" kern="1200"/>
            <a:t> good </a:t>
          </a:r>
          <a:r>
            <a:rPr lang="it-IT" sz="2300" kern="1200" err="1"/>
            <a:t>results</a:t>
          </a:r>
          <a:r>
            <a:rPr lang="it-IT" sz="2300" kern="1200"/>
            <a:t> on more </a:t>
          </a:r>
          <a:r>
            <a:rPr lang="it-IT" sz="2300" kern="1200" err="1"/>
            <a:t>difficult</a:t>
          </a:r>
          <a:r>
            <a:rPr lang="it-IT" sz="2300" kern="1200"/>
            <a:t> datasets (i.e. </a:t>
          </a:r>
          <a:r>
            <a:rPr lang="it-IT" sz="2300" kern="1200" err="1"/>
            <a:t>Celab</a:t>
          </a:r>
          <a:r>
            <a:rPr lang="it-IT" sz="2300" kern="1200"/>
            <a:t> A)</a:t>
          </a:r>
          <a:endParaRPr lang="en-US" sz="2300" kern="1200"/>
        </a:p>
      </dsp:txBody>
      <dsp:txXfrm>
        <a:off x="7419828" y="2823641"/>
        <a:ext cx="3236669" cy="1373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2ED30-E395-4439-B172-C3C8664DE65D}" type="datetimeFigureOut">
              <a:rPr lang="en-GB" smtClean="0"/>
              <a:t>23/04/2021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46E37-5C24-4540-A709-14CE967DEC5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044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05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22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8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8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6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28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3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4/23/2021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45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6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75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1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99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B97BE4-8A98-49F3-8669-EAAF6D433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390032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090277-9074-44AA-8A49-453BF2C45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1"/>
            <a:ext cx="12191999" cy="3909853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6A73108-8A9D-48FC-A412-E9470CD2D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697" y="1120689"/>
            <a:ext cx="9141730" cy="167052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3600" i="0" strike="noStrike" baseline="0" dirty="0">
                <a:latin typeface="Copperplate Gothic Bold"/>
              </a:rPr>
              <a:t> </a:t>
            </a:r>
            <a:r>
              <a:rPr lang="it-IT" sz="3600" i="0" strike="noStrike" baseline="0" dirty="0" err="1">
                <a:latin typeface="Copperplate Gothic Bold"/>
              </a:rPr>
              <a:t>Neural</a:t>
            </a:r>
            <a:r>
              <a:rPr lang="it-IT" sz="3600" i="0" strike="noStrike" baseline="0" dirty="0">
                <a:latin typeface="Copperplate Gothic Bold"/>
              </a:rPr>
              <a:t> Network project</a:t>
            </a:r>
            <a:br>
              <a:rPr lang="it-IT" sz="3400" b="0" i="0" u="sng" strike="noStrike" baseline="0" dirty="0">
                <a:latin typeface="LMRoman17-Regular"/>
              </a:rPr>
            </a:br>
            <a:endParaRPr lang="it-IT" sz="3400" b="0" u="sng" dirty="0">
              <a:latin typeface="LMRoman17-Regular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81AE813-0D81-423E-B22D-8B3705202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7321" y="4701086"/>
            <a:ext cx="6626086" cy="1982518"/>
          </a:xfrm>
        </p:spPr>
        <p:txBody>
          <a:bodyPr anchor="t">
            <a:normAutofit/>
          </a:bodyPr>
          <a:lstStyle/>
          <a:p>
            <a:pPr algn="l"/>
            <a:r>
              <a:rPr lang="it-IT" sz="2400" dirty="0" err="1">
                <a:solidFill>
                  <a:schemeClr val="tx1"/>
                </a:solidFill>
                <a:latin typeface="Avenir Next LT Pro"/>
                <a:ea typeface="+mn-lt"/>
                <a:cs typeface="+mn-lt"/>
              </a:rPr>
              <a:t>Bidirectional</a:t>
            </a:r>
            <a:r>
              <a:rPr lang="it-IT" sz="2400" dirty="0">
                <a:solidFill>
                  <a:schemeClr val="tx1"/>
                </a:solidFill>
                <a:latin typeface="Avenir Next LT Pro"/>
                <a:ea typeface="+mn-lt"/>
                <a:cs typeface="+mn-lt"/>
              </a:rPr>
              <a:t> Generative Adversarial Networks</a:t>
            </a:r>
          </a:p>
          <a:p>
            <a:pPr algn="l"/>
            <a:endParaRPr lang="it-IT" sz="2400" dirty="0">
              <a:solidFill>
                <a:schemeClr val="tx1"/>
              </a:solidFill>
              <a:latin typeface="Avenir Next LT Pro"/>
              <a:ea typeface="+mn-lt"/>
              <a:cs typeface="+mn-lt"/>
            </a:endParaRPr>
          </a:p>
          <a:p>
            <a:pPr algn="l"/>
            <a:r>
              <a:rPr lang="it-IT" sz="2400" dirty="0">
                <a:solidFill>
                  <a:schemeClr val="tx1"/>
                </a:solidFill>
                <a:latin typeface="Avenir Next LT Pro"/>
              </a:rPr>
              <a:t>Fabrizio Casadei</a:t>
            </a:r>
            <a:br>
              <a:rPr lang="it-IT" sz="2400" dirty="0">
                <a:solidFill>
                  <a:schemeClr val="tx1"/>
                </a:solidFill>
                <a:latin typeface="Avenir Next LT Pro"/>
              </a:rPr>
            </a:br>
            <a:r>
              <a:rPr lang="it-IT" sz="2400" dirty="0">
                <a:solidFill>
                  <a:schemeClr val="tx1"/>
                </a:solidFill>
                <a:latin typeface="Avenir Next LT Pro"/>
              </a:rPr>
              <a:t>Edoardo Papa</a:t>
            </a: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3C5A199E-35CB-4793-8A3D-95FB3253A4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1" b="12620"/>
          <a:stretch/>
        </p:blipFill>
        <p:spPr>
          <a:xfrm>
            <a:off x="-628497" y="3150120"/>
            <a:ext cx="6402214" cy="360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9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C12EAC-BD05-461D-9D1F-0862BA1F4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" y="76200"/>
            <a:ext cx="2057400" cy="2057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D8DA42-2FEE-4C06-AFD6-6508150C4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3"/>
          <a:stretch/>
        </p:blipFill>
        <p:spPr>
          <a:xfrm>
            <a:off x="11234928" y="3144779"/>
            <a:ext cx="954024" cy="2548349"/>
          </a:xfrm>
          <a:prstGeom prst="rect">
            <a:avLst/>
          </a:prstGeom>
        </p:spPr>
      </p:pic>
      <p:pic>
        <p:nvPicPr>
          <p:cNvPr id="5" name="Immagine 4" descr="Immagine che contiene shoji, vetro&#10;&#10;Descrizione generata automaticamente">
            <a:extLst>
              <a:ext uri="{FF2B5EF4-FFF2-40B4-BE49-F238E27FC236}">
                <a16:creationId xmlns:a16="http://schemas.microsoft.com/office/drawing/2014/main" id="{6A432726-0B39-44DA-8108-15D87FCD0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2" y="1622189"/>
            <a:ext cx="11951595" cy="30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6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62955CA-90C1-422E-9E2E-516C6ADD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2834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Future implementations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42"/>
          <a:stretch/>
        </p:blipFill>
        <p:spPr>
          <a:xfrm rot="10800000">
            <a:off x="-1" y="2719661"/>
            <a:ext cx="830249" cy="2548349"/>
          </a:xfrm>
          <a:prstGeom prst="rect">
            <a:avLst/>
          </a:prstGeom>
        </p:spPr>
      </p:pic>
      <p:graphicFrame>
        <p:nvGraphicFramePr>
          <p:cNvPr id="57" name="CasellaDiTesto 3">
            <a:extLst>
              <a:ext uri="{FF2B5EF4-FFF2-40B4-BE49-F238E27FC236}">
                <a16:creationId xmlns:a16="http://schemas.microsoft.com/office/drawing/2014/main" id="{BB467492-64E2-41B5-8DC7-50CF39D1AA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4729827"/>
              </p:ext>
            </p:extLst>
          </p:nvPr>
        </p:nvGraphicFramePr>
        <p:xfrm>
          <a:off x="625769" y="1495902"/>
          <a:ext cx="10940942" cy="4826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6560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D3FE18D-95CD-4FB7-9447-9AAF622C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5638800" cy="1573786"/>
          </a:xfrm>
        </p:spPr>
        <p:txBody>
          <a:bodyPr>
            <a:normAutofit/>
          </a:bodyPr>
          <a:lstStyle/>
          <a:p>
            <a:r>
              <a:rPr lang="it-IT">
                <a:solidFill>
                  <a:schemeClr val="tx2"/>
                </a:solidFill>
              </a:rPr>
              <a:t>The </a:t>
            </a:r>
            <a:r>
              <a:rPr lang="it-IT" err="1">
                <a:solidFill>
                  <a:schemeClr val="tx2"/>
                </a:solidFill>
              </a:rPr>
              <a:t>origin</a:t>
            </a:r>
            <a:r>
              <a:rPr lang="it-IT">
                <a:solidFill>
                  <a:schemeClr val="tx2"/>
                </a:solidFill>
              </a:rPr>
              <a:t>: GAN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E36CB2-F73A-43FA-B963-83DCDD968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302" y="2625754"/>
            <a:ext cx="7941169" cy="35753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Key points: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Generator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Discriminator</a:t>
            </a:r>
          </a:p>
          <a:p>
            <a:pPr lvl="1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Adversarial relationship</a:t>
            </a:r>
          </a:p>
          <a:p>
            <a:pPr lvl="1"/>
            <a:r>
              <a:rPr lang="it-IT" dirty="0">
                <a:solidFill>
                  <a:schemeClr val="tx1"/>
                </a:solidFill>
                <a:ea typeface="+mn-lt"/>
                <a:cs typeface="+mn-lt"/>
              </a:rPr>
              <a:t>The </a:t>
            </a:r>
            <a:r>
              <a:rPr lang="it-IT" dirty="0" err="1">
                <a:solidFill>
                  <a:schemeClr val="tx1"/>
                </a:solidFill>
                <a:ea typeface="+mn-lt"/>
                <a:cs typeface="+mn-lt"/>
              </a:rPr>
              <a:t>BiGAN</a:t>
            </a:r>
            <a:r>
              <a:rPr lang="it-IT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it-IT" dirty="0" err="1">
                <a:solidFill>
                  <a:schemeClr val="tx1"/>
                </a:solidFill>
                <a:ea typeface="+mn-lt"/>
                <a:cs typeface="+mn-lt"/>
              </a:rPr>
              <a:t>is</a:t>
            </a:r>
            <a:r>
              <a:rPr lang="it-IT" dirty="0">
                <a:solidFill>
                  <a:schemeClr val="tx1"/>
                </a:solidFill>
                <a:ea typeface="+mn-lt"/>
                <a:cs typeface="+mn-lt"/>
              </a:rPr>
              <a:t> a </a:t>
            </a:r>
            <a:r>
              <a:rPr lang="it-IT" dirty="0" err="1">
                <a:solidFill>
                  <a:schemeClr val="tx1"/>
                </a:solidFill>
                <a:ea typeface="+mn-lt"/>
                <a:cs typeface="+mn-lt"/>
              </a:rPr>
              <a:t>direct</a:t>
            </a:r>
            <a:r>
              <a:rPr lang="it-IT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it-IT" dirty="0" err="1">
                <a:solidFill>
                  <a:schemeClr val="tx1"/>
                </a:solidFill>
                <a:ea typeface="+mn-lt"/>
                <a:cs typeface="+mn-lt"/>
              </a:rPr>
              <a:t>variation</a:t>
            </a:r>
            <a:r>
              <a:rPr lang="it-IT" dirty="0">
                <a:solidFill>
                  <a:schemeClr val="tx1"/>
                </a:solidFill>
                <a:ea typeface="+mn-lt"/>
                <a:cs typeface="+mn-lt"/>
              </a:rPr>
              <a:t> of the </a:t>
            </a:r>
            <a:r>
              <a:rPr lang="it-IT" dirty="0" err="1">
                <a:solidFill>
                  <a:schemeClr val="tx1"/>
                </a:solidFill>
                <a:ea typeface="+mn-lt"/>
                <a:cs typeface="+mn-lt"/>
              </a:rPr>
              <a:t>classical</a:t>
            </a:r>
            <a:r>
              <a:rPr lang="it-IT" dirty="0">
                <a:solidFill>
                  <a:schemeClr val="tx1"/>
                </a:solidFill>
                <a:ea typeface="+mn-lt"/>
                <a:cs typeface="+mn-lt"/>
              </a:rPr>
              <a:t> Generative Adversarial Network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lvl="1"/>
            <a:endParaRPr lang="en-US" sz="1400" dirty="0">
              <a:solidFill>
                <a:schemeClr val="tx2"/>
              </a:solidFill>
            </a:endParaRPr>
          </a:p>
          <a:p>
            <a:pPr lvl="1"/>
            <a:endParaRPr lang="en-US" sz="1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D9C10DC7-AF32-4278-89BF-E7116FB42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050" y="2213605"/>
            <a:ext cx="5588022" cy="24307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CC8FE7-15AE-4E13-974E-C9D7ADD7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2" y="528498"/>
            <a:ext cx="10348146" cy="1675009"/>
          </a:xfrm>
        </p:spPr>
        <p:txBody>
          <a:bodyPr anchor="t">
            <a:normAutofit/>
          </a:bodyPr>
          <a:lstStyle/>
          <a:p>
            <a:r>
              <a:rPr lang="it-IT">
                <a:solidFill>
                  <a:schemeClr val="tx1"/>
                </a:solidFill>
                <a:latin typeface="Copperplate Gothic Bold"/>
              </a:rPr>
              <a:t>The </a:t>
            </a:r>
            <a:r>
              <a:rPr lang="it-IT" err="1">
                <a:solidFill>
                  <a:schemeClr val="tx1"/>
                </a:solidFill>
                <a:latin typeface="Copperplate Gothic Bold"/>
              </a:rPr>
              <a:t>BIGANs</a:t>
            </a:r>
            <a:r>
              <a:rPr lang="it-IT">
                <a:solidFill>
                  <a:schemeClr val="tx1"/>
                </a:solidFill>
                <a:latin typeface="Copperplate Gothic Bold"/>
              </a:rPr>
              <a:t> framework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pic>
        <p:nvPicPr>
          <p:cNvPr id="7" name="Immagine 8">
            <a:extLst>
              <a:ext uri="{FF2B5EF4-FFF2-40B4-BE49-F238E27FC236}">
                <a16:creationId xmlns:a16="http://schemas.microsoft.com/office/drawing/2014/main" id="{AC863B3F-4B4E-4FCA-8F14-A2CF6E365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29015" y="2499245"/>
            <a:ext cx="5765381" cy="2263563"/>
          </a:xfr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D4EBA74-4531-450E-9024-767AA1EA9474}"/>
              </a:ext>
            </a:extLst>
          </p:cNvPr>
          <p:cNvSpPr txBox="1"/>
          <p:nvPr/>
        </p:nvSpPr>
        <p:spPr>
          <a:xfrm>
            <a:off x="1261323" y="1717541"/>
            <a:ext cx="587101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400" err="1"/>
              <a:t>Addition</a:t>
            </a:r>
            <a:r>
              <a:rPr lang="it-IT" sz="2400"/>
              <a:t> of the Encoder to </a:t>
            </a:r>
            <a:r>
              <a:rPr lang="it-IT" sz="2400" err="1"/>
              <a:t>map</a:t>
            </a:r>
            <a:r>
              <a:rPr lang="it-IT" sz="2400"/>
              <a:t> data to </a:t>
            </a:r>
            <a:r>
              <a:rPr lang="it-IT" sz="2400" err="1"/>
              <a:t>its</a:t>
            </a:r>
            <a:r>
              <a:rPr lang="it-IT" sz="2400"/>
              <a:t> </a:t>
            </a:r>
            <a:r>
              <a:rPr lang="it-IT" sz="2400" err="1"/>
              <a:t>intrinsic</a:t>
            </a:r>
            <a:r>
              <a:rPr lang="it-IT" sz="2400"/>
              <a:t> </a:t>
            </a:r>
            <a:r>
              <a:rPr lang="it-IT" sz="2400" err="1"/>
              <a:t>representation</a:t>
            </a:r>
            <a:endParaRPr lang="it-IT" sz="2400"/>
          </a:p>
          <a:p>
            <a:pPr marL="285750" indent="-285750">
              <a:buFont typeface="Arial"/>
              <a:buChar char="•"/>
            </a:pPr>
            <a:r>
              <a:rPr lang="it-IT" sz="2400"/>
              <a:t>D </a:t>
            </a:r>
            <a:r>
              <a:rPr lang="it-IT" sz="2400" err="1"/>
              <a:t>discriminates</a:t>
            </a:r>
            <a:r>
              <a:rPr lang="it-IT" sz="2400"/>
              <a:t> </a:t>
            </a:r>
            <a:r>
              <a:rPr lang="it-IT" sz="2400" err="1"/>
              <a:t>both</a:t>
            </a:r>
            <a:r>
              <a:rPr lang="it-IT" sz="2400"/>
              <a:t> (</a:t>
            </a:r>
            <a:r>
              <a:rPr lang="it-IT" sz="2400" err="1"/>
              <a:t>x,E</a:t>
            </a:r>
            <a:r>
              <a:rPr lang="it-IT" sz="2400"/>
              <a:t>(x)) and (</a:t>
            </a:r>
            <a:r>
              <a:rPr lang="it-IT" sz="2400" err="1"/>
              <a:t>z,G</a:t>
            </a:r>
            <a:r>
              <a:rPr lang="it-IT" sz="2400"/>
              <a:t>(z))</a:t>
            </a:r>
          </a:p>
          <a:p>
            <a:pPr marL="285750" indent="-285750">
              <a:buFont typeface="Arial"/>
              <a:buChar char="•"/>
            </a:pPr>
            <a:r>
              <a:rPr lang="it-IT" sz="2400"/>
              <a:t>Min-Max </a:t>
            </a:r>
            <a:r>
              <a:rPr lang="it-IT" sz="2400" err="1"/>
              <a:t>loss</a:t>
            </a:r>
            <a:r>
              <a:rPr lang="it-IT" sz="2400"/>
              <a:t> </a:t>
            </a:r>
            <a:r>
              <a:rPr lang="it-IT" sz="2400" err="1"/>
              <a:t>function</a:t>
            </a:r>
            <a:r>
              <a:rPr lang="it-IT"/>
              <a:t> </a:t>
            </a:r>
          </a:p>
        </p:txBody>
      </p:sp>
      <p:pic>
        <p:nvPicPr>
          <p:cNvPr id="11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893C3AC-856D-49B1-9221-EB1247742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636" y="4850455"/>
            <a:ext cx="7886699" cy="152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46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966E53-3C41-4F5A-A432-755BFE5D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438400" cy="2438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7F75BB-A3CB-4161-B316-A2A9C88F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>
            <a:off x="10820400" y="3144779"/>
            <a:ext cx="1371600" cy="254834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3100129-0605-4632-800A-E3ACE2C87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0" y="1066414"/>
            <a:ext cx="7391400" cy="9215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Networks Structure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AEBBF06-F2E5-4535-B094-28DAB7F35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601088"/>
              </p:ext>
            </p:extLst>
          </p:nvPr>
        </p:nvGraphicFramePr>
        <p:xfrm>
          <a:off x="228261" y="3505199"/>
          <a:ext cx="10366926" cy="2760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5642">
                  <a:extLst>
                    <a:ext uri="{9D8B030D-6E8A-4147-A177-3AD203B41FA5}">
                      <a16:colId xmlns:a16="http://schemas.microsoft.com/office/drawing/2014/main" val="107358435"/>
                    </a:ext>
                  </a:extLst>
                </a:gridCol>
                <a:gridCol w="3455642">
                  <a:extLst>
                    <a:ext uri="{9D8B030D-6E8A-4147-A177-3AD203B41FA5}">
                      <a16:colId xmlns:a16="http://schemas.microsoft.com/office/drawing/2014/main" val="4287629678"/>
                    </a:ext>
                  </a:extLst>
                </a:gridCol>
                <a:gridCol w="3455642">
                  <a:extLst>
                    <a:ext uri="{9D8B030D-6E8A-4147-A177-3AD203B41FA5}">
                      <a16:colId xmlns:a16="http://schemas.microsoft.com/office/drawing/2014/main" val="895397315"/>
                    </a:ext>
                  </a:extLst>
                </a:gridCol>
              </a:tblGrid>
              <a:tr h="496822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0B0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0B0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0B0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609580"/>
                  </a:ext>
                </a:extLst>
              </a:tr>
              <a:tr h="386074">
                <a:tc>
                  <a:txBody>
                    <a:bodyPr/>
                    <a:lstStyle/>
                    <a:p>
                      <a:pPr algn="ctr"/>
                      <a:r>
                        <a:rPr lang="it-IT" err="1"/>
                        <a:t>Layers</a:t>
                      </a:r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633631"/>
                  </a:ext>
                </a:extLst>
              </a:tr>
              <a:tr h="628034">
                <a:tc>
                  <a:txBody>
                    <a:bodyPr/>
                    <a:lstStyle/>
                    <a:p>
                      <a:pPr algn="ctr"/>
                      <a:r>
                        <a:rPr lang="it-IT" err="1"/>
                        <a:t>Type</a:t>
                      </a:r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2D </a:t>
                      </a:r>
                      <a:r>
                        <a:rPr lang="it-IT" err="1"/>
                        <a:t>Transpose</a:t>
                      </a:r>
                      <a:r>
                        <a:rPr lang="it-IT"/>
                        <a:t> </a:t>
                      </a:r>
                      <a:r>
                        <a:rPr lang="it-IT" err="1"/>
                        <a:t>convolution</a:t>
                      </a:r>
                      <a:r>
                        <a:rPr lang="it-IT"/>
                        <a:t> and batch </a:t>
                      </a:r>
                      <a:r>
                        <a:rPr lang="it-IT" err="1"/>
                        <a:t>normalization</a:t>
                      </a:r>
                      <a:r>
                        <a:rPr lang="it-IT"/>
                        <a:t>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it-IT"/>
                        <a:t>2D </a:t>
                      </a:r>
                      <a:r>
                        <a:rPr lang="it-IT" err="1"/>
                        <a:t>convolution</a:t>
                      </a:r>
                      <a:r>
                        <a:rPr lang="it-IT"/>
                        <a:t> and batch </a:t>
                      </a:r>
                      <a:r>
                        <a:rPr lang="it-IT" err="1"/>
                        <a:t>normalization</a:t>
                      </a:r>
                      <a:r>
                        <a:rPr lang="it-IT"/>
                        <a:t>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154963"/>
                  </a:ext>
                </a:extLst>
              </a:tr>
              <a:tr h="576177">
                <a:tc>
                  <a:txBody>
                    <a:bodyPr/>
                    <a:lstStyle/>
                    <a:p>
                      <a:pPr algn="ctr"/>
                      <a:r>
                        <a:rPr lang="it-IT" err="1"/>
                        <a:t>Activation</a:t>
                      </a:r>
                      <a:r>
                        <a:rPr lang="it-IT"/>
                        <a:t> </a:t>
                      </a:r>
                      <a:r>
                        <a:rPr lang="it-IT" err="1"/>
                        <a:t>function</a:t>
                      </a:r>
                      <a:r>
                        <a:rPr lang="it-IT"/>
                        <a:t>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Hyperbolic Tangent</a:t>
                      </a:r>
                      <a:endParaRPr lang="it-IT" err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Linear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965284"/>
                  </a:ext>
                </a:extLst>
              </a:tr>
              <a:tr h="628034">
                <a:tc>
                  <a:txBody>
                    <a:bodyPr/>
                    <a:lstStyle/>
                    <a:p>
                      <a:pPr algn="ctr"/>
                      <a:r>
                        <a:rPr lang="it-IT" err="1"/>
                        <a:t>Activation</a:t>
                      </a:r>
                      <a:r>
                        <a:rPr lang="it-IT"/>
                        <a:t> </a:t>
                      </a:r>
                      <a:r>
                        <a:rPr lang="it-IT" err="1"/>
                        <a:t>function</a:t>
                      </a:r>
                      <a:r>
                        <a:rPr lang="it-IT"/>
                        <a:t> </a:t>
                      </a:r>
                      <a:r>
                        <a:rPr lang="it-IT" err="1"/>
                        <a:t>hidden</a:t>
                      </a:r>
                      <a:r>
                        <a:rPr lang="it-IT"/>
                        <a:t> </a:t>
                      </a:r>
                      <a:r>
                        <a:rPr lang="it-IT" err="1"/>
                        <a:t>layer</a:t>
                      </a:r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err="1"/>
                        <a:t>Relu</a:t>
                      </a:r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err="1"/>
                        <a:t>Leaky</a:t>
                      </a:r>
                      <a:r>
                        <a:rPr lang="it-IT"/>
                        <a:t> </a:t>
                      </a:r>
                      <a:r>
                        <a:rPr lang="it-IT" err="1"/>
                        <a:t>Relu</a:t>
                      </a:r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864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921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966E53-3C41-4F5A-A432-755BFE5D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438400" cy="2438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7F75BB-A3CB-4161-B316-A2A9C88F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>
            <a:off x="10820400" y="3144779"/>
            <a:ext cx="1371600" cy="2548349"/>
          </a:xfrm>
          <a:prstGeom prst="rect">
            <a:avLst/>
          </a:prstGeom>
        </p:spPr>
      </p:pic>
      <p:graphicFrame>
        <p:nvGraphicFramePr>
          <p:cNvPr id="11" name="Tabella 5">
            <a:extLst>
              <a:ext uri="{FF2B5EF4-FFF2-40B4-BE49-F238E27FC236}">
                <a16:creationId xmlns:a16="http://schemas.microsoft.com/office/drawing/2014/main" id="{11CF4F1A-C5CE-4DB0-970C-E3D5C1A51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984197"/>
              </p:ext>
            </p:extLst>
          </p:nvPr>
        </p:nvGraphicFramePr>
        <p:xfrm>
          <a:off x="447286" y="3191446"/>
          <a:ext cx="9703393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0987">
                  <a:extLst>
                    <a:ext uri="{9D8B030D-6E8A-4147-A177-3AD203B41FA5}">
                      <a16:colId xmlns:a16="http://schemas.microsoft.com/office/drawing/2014/main" val="210195994"/>
                    </a:ext>
                  </a:extLst>
                </a:gridCol>
                <a:gridCol w="2332140">
                  <a:extLst>
                    <a:ext uri="{9D8B030D-6E8A-4147-A177-3AD203B41FA5}">
                      <a16:colId xmlns:a16="http://schemas.microsoft.com/office/drawing/2014/main" val="37711161"/>
                    </a:ext>
                  </a:extLst>
                </a:gridCol>
                <a:gridCol w="2261086">
                  <a:extLst>
                    <a:ext uri="{9D8B030D-6E8A-4147-A177-3AD203B41FA5}">
                      <a16:colId xmlns:a16="http://schemas.microsoft.com/office/drawing/2014/main" val="1584573768"/>
                    </a:ext>
                  </a:extLst>
                </a:gridCol>
                <a:gridCol w="3119180">
                  <a:extLst>
                    <a:ext uri="{9D8B030D-6E8A-4147-A177-3AD203B41FA5}">
                      <a16:colId xmlns:a16="http://schemas.microsoft.com/office/drawing/2014/main" val="2733247660"/>
                    </a:ext>
                  </a:extLst>
                </a:gridCol>
              </a:tblGrid>
              <a:tr h="484393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0B0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/>
                        <a:t>D(x)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0B0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800"/>
                        <a:t>D(z)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0B0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/>
                        <a:t>Joint </a:t>
                      </a:r>
                      <a:r>
                        <a:rPr lang="it-IT" sz="2800" err="1"/>
                        <a:t>Inference</a:t>
                      </a:r>
                      <a:endParaRPr lang="it-IT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0B0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7693"/>
                  </a:ext>
                </a:extLst>
              </a:tr>
              <a:tr h="329564">
                <a:tc>
                  <a:txBody>
                    <a:bodyPr/>
                    <a:lstStyle/>
                    <a:p>
                      <a:pPr algn="ctr"/>
                      <a:r>
                        <a:rPr lang="it-IT" err="1"/>
                        <a:t>Layers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00810"/>
                  </a:ext>
                </a:extLst>
              </a:tr>
              <a:tr h="823910">
                <a:tc>
                  <a:txBody>
                    <a:bodyPr/>
                    <a:lstStyle/>
                    <a:p>
                      <a:pPr algn="ctr"/>
                      <a:r>
                        <a:rPr lang="it-IT" err="1"/>
                        <a:t>Type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2D </a:t>
                      </a:r>
                      <a:r>
                        <a:rPr lang="it-IT" err="1"/>
                        <a:t>convolution</a:t>
                      </a:r>
                      <a:r>
                        <a:rPr lang="it-IT"/>
                        <a:t>, Batch </a:t>
                      </a:r>
                      <a:r>
                        <a:rPr lang="it-IT" err="1"/>
                        <a:t>normalization</a:t>
                      </a:r>
                      <a:r>
                        <a:rPr lang="it-IT"/>
                        <a:t> and 2D Dropout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2D </a:t>
                      </a:r>
                      <a:r>
                        <a:rPr lang="it-IT" err="1"/>
                        <a:t>convolution</a:t>
                      </a:r>
                      <a:r>
                        <a:rPr lang="it-IT"/>
                        <a:t> and 2D Dropout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2D </a:t>
                      </a:r>
                      <a:r>
                        <a:rPr lang="it-IT" err="1"/>
                        <a:t>convolution</a:t>
                      </a:r>
                      <a:r>
                        <a:rPr lang="it-IT"/>
                        <a:t> and Dropout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158345"/>
                  </a:ext>
                </a:extLst>
              </a:tr>
              <a:tr h="600580">
                <a:tc>
                  <a:txBody>
                    <a:bodyPr/>
                    <a:lstStyle/>
                    <a:p>
                      <a:pPr algn="ctr"/>
                      <a:r>
                        <a:rPr lang="it-IT" err="1"/>
                        <a:t>Activation</a:t>
                      </a:r>
                      <a:r>
                        <a:rPr lang="it-IT"/>
                        <a:t> </a:t>
                      </a:r>
                      <a:r>
                        <a:rPr lang="it-IT" err="1"/>
                        <a:t>function</a:t>
                      </a:r>
                      <a:r>
                        <a:rPr lang="it-IT"/>
                        <a:t> output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err="1"/>
                        <a:t>Leaky</a:t>
                      </a:r>
                      <a:r>
                        <a:rPr lang="it-IT"/>
                        <a:t> </a:t>
                      </a:r>
                      <a:r>
                        <a:rPr lang="it-IT" err="1"/>
                        <a:t>Relu</a:t>
                      </a:r>
                      <a:endParaRPr lang="it-IT"/>
                    </a:p>
                    <a:p>
                      <a:pPr algn="ctr"/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err="1"/>
                        <a:t>Leaky</a:t>
                      </a:r>
                      <a:r>
                        <a:rPr lang="it-IT"/>
                        <a:t> </a:t>
                      </a:r>
                      <a:r>
                        <a:rPr lang="it-IT" err="1"/>
                        <a:t>Relu</a:t>
                      </a:r>
                      <a:endParaRPr lang="it-IT"/>
                    </a:p>
                    <a:p>
                      <a:pPr algn="ctr"/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err="1"/>
                        <a:t>Sigmoid</a:t>
                      </a:r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204232"/>
                  </a:ext>
                </a:extLst>
              </a:tr>
              <a:tr h="823910">
                <a:tc>
                  <a:txBody>
                    <a:bodyPr/>
                    <a:lstStyle/>
                    <a:p>
                      <a:pPr algn="ctr"/>
                      <a:r>
                        <a:rPr lang="it-IT" err="1"/>
                        <a:t>Activation</a:t>
                      </a:r>
                      <a:r>
                        <a:rPr lang="it-IT"/>
                        <a:t> </a:t>
                      </a:r>
                      <a:r>
                        <a:rPr lang="it-IT" err="1"/>
                        <a:t>function</a:t>
                      </a:r>
                      <a:r>
                        <a:rPr lang="it-IT"/>
                        <a:t> </a:t>
                      </a:r>
                      <a:r>
                        <a:rPr lang="it-IT" err="1"/>
                        <a:t>hidden</a:t>
                      </a:r>
                      <a:r>
                        <a:rPr lang="it-IT"/>
                        <a:t> </a:t>
                      </a:r>
                      <a:r>
                        <a:rPr lang="it-IT" err="1"/>
                        <a:t>layer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err="1"/>
                        <a:t>Leaky</a:t>
                      </a:r>
                      <a:r>
                        <a:rPr lang="it-IT"/>
                        <a:t> </a:t>
                      </a:r>
                      <a:r>
                        <a:rPr lang="it-IT" err="1"/>
                        <a:t>Relu</a:t>
                      </a:r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err="1"/>
                        <a:t>Leaky</a:t>
                      </a:r>
                      <a:r>
                        <a:rPr lang="it-IT"/>
                        <a:t> </a:t>
                      </a:r>
                      <a:r>
                        <a:rPr lang="it-IT" err="1"/>
                        <a:t>Relu</a:t>
                      </a:r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err="1"/>
                        <a:t>Leaky</a:t>
                      </a:r>
                      <a:r>
                        <a:rPr lang="it-IT"/>
                        <a:t> </a:t>
                      </a:r>
                      <a:r>
                        <a:rPr lang="it-IT" err="1"/>
                        <a:t>Relu</a:t>
                      </a:r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767499"/>
                  </a:ext>
                </a:extLst>
              </a:tr>
            </a:tbl>
          </a:graphicData>
        </a:graphic>
      </p:graphicFrame>
      <p:sp>
        <p:nvSpPr>
          <p:cNvPr id="13" name="Titolo 1">
            <a:extLst>
              <a:ext uri="{FF2B5EF4-FFF2-40B4-BE49-F238E27FC236}">
                <a16:creationId xmlns:a16="http://schemas.microsoft.com/office/drawing/2014/main" id="{BC644525-7E10-4516-9F4F-E482403A6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0" y="1053246"/>
            <a:ext cx="7391400" cy="9215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Networks Structure</a:t>
            </a:r>
          </a:p>
        </p:txBody>
      </p:sp>
    </p:spTree>
    <p:extLst>
      <p:ext uri="{BB962C8B-B14F-4D97-AF65-F5344CB8AC3E}">
        <p14:creationId xmlns:p14="http://schemas.microsoft.com/office/powerpoint/2010/main" val="1149724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F7D6AC-2019-4F03-BB18-081E075A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818" y="122783"/>
            <a:ext cx="4677970" cy="823362"/>
          </a:xfrm>
        </p:spPr>
        <p:txBody>
          <a:bodyPr anchor="t">
            <a:normAutofit fontScale="90000"/>
          </a:bodyPr>
          <a:lstStyle/>
          <a:p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Learning process</a:t>
            </a:r>
            <a:endParaRPr lang="it-IT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9AC07E-D18B-4CF7-92C3-C73C22990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019" y="1804378"/>
            <a:ext cx="4892692" cy="421425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it-IT" sz="2000" dirty="0">
                <a:solidFill>
                  <a:schemeClr val="tx1"/>
                </a:solidFill>
              </a:rPr>
              <a:t>The Discriminator:</a:t>
            </a:r>
          </a:p>
          <a:p>
            <a:pPr>
              <a:buFont typeface="Arial"/>
            </a:pPr>
            <a:r>
              <a:rPr lang="it-IT" sz="2000" dirty="0">
                <a:solidFill>
                  <a:schemeClr val="tx1"/>
                </a:solidFill>
              </a:rPr>
              <a:t>Reset of the D </a:t>
            </a:r>
            <a:r>
              <a:rPr lang="it-IT" sz="2000" dirty="0" err="1">
                <a:solidFill>
                  <a:schemeClr val="tx1"/>
                </a:solidFill>
              </a:rPr>
              <a:t>gradients</a:t>
            </a:r>
            <a:endParaRPr lang="it-IT" sz="2000" dirty="0">
              <a:solidFill>
                <a:schemeClr val="tx1"/>
              </a:solidFill>
            </a:endParaRPr>
          </a:p>
          <a:p>
            <a:pPr>
              <a:buFont typeface="Arial"/>
            </a:pPr>
            <a:r>
              <a:rPr lang="it-IT" sz="2000" dirty="0">
                <a:solidFill>
                  <a:schemeClr val="tx1"/>
                </a:solidFill>
              </a:rPr>
              <a:t>Compute G(z) from a random </a:t>
            </a:r>
            <a:r>
              <a:rPr lang="it-IT" sz="2000" dirty="0" err="1">
                <a:solidFill>
                  <a:schemeClr val="tx1"/>
                </a:solidFill>
              </a:rPr>
              <a:t>latent</a:t>
            </a:r>
            <a:r>
              <a:rPr lang="it-IT" sz="2000" dirty="0">
                <a:solidFill>
                  <a:schemeClr val="tx1"/>
                </a:solidFill>
              </a:rPr>
              <a:t> </a:t>
            </a:r>
            <a:r>
              <a:rPr lang="it-IT" sz="2000" dirty="0" err="1">
                <a:solidFill>
                  <a:schemeClr val="tx1"/>
                </a:solidFill>
              </a:rPr>
              <a:t>variable</a:t>
            </a:r>
            <a:endParaRPr lang="it-IT" sz="2000" dirty="0">
              <a:solidFill>
                <a:schemeClr val="tx1"/>
              </a:solidFill>
            </a:endParaRPr>
          </a:p>
          <a:p>
            <a:pPr>
              <a:buFont typeface="Arial"/>
            </a:pPr>
            <a:r>
              <a:rPr lang="it-IT" sz="2000" dirty="0">
                <a:solidFill>
                  <a:schemeClr val="tx1"/>
                </a:solidFill>
              </a:rPr>
              <a:t>Take image x from the mini-batch and </a:t>
            </a:r>
            <a:r>
              <a:rPr lang="it-IT" sz="2000" dirty="0" err="1">
                <a:solidFill>
                  <a:schemeClr val="tx1"/>
                </a:solidFill>
              </a:rPr>
              <a:t>perform</a:t>
            </a:r>
            <a:r>
              <a:rPr lang="it-IT" sz="2000" dirty="0">
                <a:solidFill>
                  <a:schemeClr val="tx1"/>
                </a:solidFill>
              </a:rPr>
              <a:t> E(x)</a:t>
            </a:r>
          </a:p>
          <a:p>
            <a:pPr>
              <a:buFont typeface="Arial"/>
            </a:pPr>
            <a:r>
              <a:rPr lang="it-IT" sz="2000" dirty="0">
                <a:solidFill>
                  <a:schemeClr val="tx1"/>
                </a:solidFill>
              </a:rPr>
              <a:t>Generate </a:t>
            </a:r>
            <a:r>
              <a:rPr lang="it-IT" sz="2000" dirty="0" err="1">
                <a:solidFill>
                  <a:schemeClr val="tx1"/>
                </a:solidFill>
              </a:rPr>
              <a:t>noise</a:t>
            </a:r>
            <a:r>
              <a:rPr lang="it-IT" sz="2000" dirty="0">
                <a:solidFill>
                  <a:schemeClr val="tx1"/>
                </a:solidFill>
              </a:rPr>
              <a:t> </a:t>
            </a:r>
            <a:r>
              <a:rPr lang="it-IT" sz="2000" dirty="0">
                <a:solidFill>
                  <a:schemeClr val="tx1"/>
                </a:solidFill>
                <a:ea typeface="+mn-lt"/>
                <a:cs typeface="+mn-lt"/>
              </a:rPr>
              <a:t>ε and estimate</a:t>
            </a:r>
          </a:p>
          <a:p>
            <a:pPr marL="0" indent="0">
              <a:buNone/>
            </a:pPr>
            <a:r>
              <a:rPr lang="it-IT" sz="2000" dirty="0">
                <a:solidFill>
                  <a:schemeClr val="tx1"/>
                </a:solidFill>
                <a:ea typeface="+mn-lt"/>
                <a:cs typeface="+mn-lt"/>
              </a:rPr>
              <a:t>    D(</a:t>
            </a:r>
            <a:r>
              <a:rPr lang="it-IT" sz="2000" dirty="0" err="1">
                <a:solidFill>
                  <a:schemeClr val="tx1"/>
                </a:solidFill>
                <a:ea typeface="+mn-lt"/>
                <a:cs typeface="+mn-lt"/>
              </a:rPr>
              <a:t>x+ε</a:t>
            </a:r>
            <a:r>
              <a:rPr lang="it-IT" sz="2000" dirty="0">
                <a:solidFill>
                  <a:schemeClr val="tx1"/>
                </a:solidFill>
                <a:ea typeface="+mn-lt"/>
                <a:cs typeface="+mn-lt"/>
              </a:rPr>
              <a:t>, E(x)) and D(G(z) + ε, z)</a:t>
            </a:r>
            <a:endParaRPr lang="el" sz="2000" dirty="0">
              <a:solidFill>
                <a:schemeClr val="tx1"/>
              </a:solidFill>
            </a:endParaRPr>
          </a:p>
          <a:p>
            <a:pPr>
              <a:buFont typeface="Arial"/>
            </a:pPr>
            <a:r>
              <a:rPr lang="it-IT" sz="2000" dirty="0" err="1">
                <a:solidFill>
                  <a:schemeClr val="tx1"/>
                </a:solidFill>
              </a:rPr>
              <a:t>Determine</a:t>
            </a:r>
            <a:r>
              <a:rPr lang="it-IT" sz="2000" dirty="0">
                <a:solidFill>
                  <a:schemeClr val="tx1"/>
                </a:solidFill>
              </a:rPr>
              <a:t> the </a:t>
            </a:r>
            <a:r>
              <a:rPr lang="it-IT" sz="2000" dirty="0" err="1">
                <a:solidFill>
                  <a:schemeClr val="tx1"/>
                </a:solidFill>
              </a:rPr>
              <a:t>loss</a:t>
            </a:r>
            <a:r>
              <a:rPr lang="it-IT" sz="2000" dirty="0">
                <a:solidFill>
                  <a:schemeClr val="tx1"/>
                </a:solidFill>
              </a:rPr>
              <a:t> for D</a:t>
            </a:r>
          </a:p>
          <a:p>
            <a:pPr>
              <a:buFont typeface="Arial"/>
            </a:pPr>
            <a:r>
              <a:rPr lang="it-IT" sz="2000" dirty="0" err="1">
                <a:solidFill>
                  <a:schemeClr val="tx1"/>
                </a:solidFill>
              </a:rPr>
              <a:t>Backpropagation</a:t>
            </a:r>
            <a:r>
              <a:rPr lang="it-IT" sz="2000" dirty="0">
                <a:solidFill>
                  <a:schemeClr val="tx1"/>
                </a:solidFill>
              </a:rPr>
              <a:t> and update of the network </a:t>
            </a:r>
          </a:p>
          <a:p>
            <a:pPr>
              <a:buFont typeface="Arial"/>
            </a:pPr>
            <a:endParaRPr lang="it-IT" sz="1800" dirty="0">
              <a:solidFill>
                <a:srgbClr val="000000"/>
              </a:solidFill>
            </a:endParaRPr>
          </a:p>
          <a:p>
            <a:pPr>
              <a:buFont typeface="Arial"/>
            </a:pPr>
            <a:endParaRPr lang="it-IT" sz="1800" dirty="0">
              <a:solidFill>
                <a:srgbClr val="000000"/>
              </a:solidFill>
            </a:endParaRPr>
          </a:p>
          <a:p>
            <a:pPr>
              <a:buFont typeface="Arial"/>
            </a:pPr>
            <a:endParaRPr lang="it-IT" sz="1800" dirty="0">
              <a:solidFill>
                <a:srgbClr val="000000"/>
              </a:solidFill>
            </a:endParaRPr>
          </a:p>
          <a:p>
            <a:pPr>
              <a:buFont typeface="Arial"/>
            </a:pPr>
            <a:endParaRPr lang="it-IT" sz="1800" dirty="0">
              <a:solidFill>
                <a:schemeClr val="tx2"/>
              </a:solidFill>
            </a:endParaRPr>
          </a:p>
          <a:p>
            <a:endParaRPr lang="it-IT" sz="1800" dirty="0">
              <a:solidFill>
                <a:schemeClr val="tx2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187E070-6F59-4268-AD7D-088803A59664}"/>
              </a:ext>
            </a:extLst>
          </p:cNvPr>
          <p:cNvSpPr txBox="1"/>
          <p:nvPr/>
        </p:nvSpPr>
        <p:spPr>
          <a:xfrm>
            <a:off x="7072329" y="2176083"/>
            <a:ext cx="5126845" cy="30675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it-IT" sz="2000" dirty="0">
                <a:latin typeface="+mj-lt"/>
              </a:rPr>
              <a:t>The Generator and Encoder:</a:t>
            </a:r>
            <a:endParaRPr lang="it-IT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</a:rPr>
              <a:t>Reset  the G and E </a:t>
            </a:r>
            <a:r>
              <a:rPr lang="it-IT" sz="2000" dirty="0" err="1">
                <a:latin typeface="+mj-lt"/>
              </a:rPr>
              <a:t>gradients</a:t>
            </a:r>
            <a:endParaRPr lang="it-IT" sz="2000" dirty="0">
              <a:latin typeface="+mj-lt"/>
            </a:endParaRP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2"/>
                </a:solidFill>
                <a:latin typeface="+mj-lt"/>
              </a:rPr>
              <a:t>Generate </a:t>
            </a:r>
            <a:r>
              <a:rPr lang="it-IT" sz="2000" dirty="0" err="1">
                <a:solidFill>
                  <a:schemeClr val="tx2"/>
                </a:solidFill>
                <a:latin typeface="+mj-lt"/>
              </a:rPr>
              <a:t>noise</a:t>
            </a:r>
            <a:r>
              <a:rPr lang="it-IT" sz="2000" dirty="0">
                <a:solidFill>
                  <a:schemeClr val="tx2"/>
                </a:solidFill>
                <a:latin typeface="+mj-lt"/>
              </a:rPr>
              <a:t> </a:t>
            </a:r>
            <a:r>
              <a:rPr lang="it-IT" sz="2000" dirty="0">
                <a:latin typeface="+mj-lt"/>
                <a:ea typeface="+mn-lt"/>
                <a:cs typeface="+mn-lt"/>
              </a:rPr>
              <a:t>ε </a:t>
            </a:r>
            <a:r>
              <a:rPr lang="it-IT" sz="2000">
                <a:latin typeface="+mj-lt"/>
                <a:ea typeface="+mn-lt"/>
                <a:cs typeface="+mn-lt"/>
              </a:rPr>
              <a:t>and </a:t>
            </a:r>
            <a:r>
              <a:rPr lang="it-IT" sz="2000" dirty="0">
                <a:latin typeface="+mj-lt"/>
                <a:ea typeface="+mn-lt"/>
                <a:cs typeface="+mn-lt"/>
              </a:rPr>
              <a:t>u</a:t>
            </a:r>
            <a:r>
              <a:rPr lang="it-IT" sz="2000">
                <a:latin typeface="+mj-lt"/>
              </a:rPr>
              <a:t>se </a:t>
            </a:r>
            <a:r>
              <a:rPr lang="it-IT" sz="2000" dirty="0">
                <a:latin typeface="+mj-lt"/>
              </a:rPr>
              <a:t>the </a:t>
            </a:r>
            <a:r>
              <a:rPr lang="it-IT" sz="2000" dirty="0" err="1">
                <a:latin typeface="+mj-lt"/>
              </a:rPr>
              <a:t>values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already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carried</a:t>
            </a:r>
            <a:r>
              <a:rPr lang="it-IT" sz="2000" dirty="0">
                <a:latin typeface="+mj-lt"/>
              </a:rPr>
              <a:t> out to </a:t>
            </a:r>
            <a:r>
              <a:rPr lang="it-IT" sz="2000" dirty="0">
                <a:latin typeface="+mj-lt"/>
                <a:ea typeface="+mn-lt"/>
                <a:cs typeface="+mn-lt"/>
              </a:rPr>
              <a:t>estimate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it-IT" sz="2000" dirty="0">
                <a:latin typeface="+mj-lt"/>
                <a:ea typeface="+mn-lt"/>
                <a:cs typeface="+mn-lt"/>
              </a:rPr>
              <a:t>     D(</a:t>
            </a:r>
            <a:r>
              <a:rPr lang="it-IT" sz="2000" dirty="0" err="1">
                <a:latin typeface="+mj-lt"/>
                <a:ea typeface="+mn-lt"/>
                <a:cs typeface="+mn-lt"/>
              </a:rPr>
              <a:t>x+ε</a:t>
            </a:r>
            <a:r>
              <a:rPr lang="it-IT" sz="2000" dirty="0">
                <a:latin typeface="+mj-lt"/>
                <a:ea typeface="+mn-lt"/>
                <a:cs typeface="+mn-lt"/>
              </a:rPr>
              <a:t>, E(x)) and D(G(z) + ε, z)</a:t>
            </a:r>
            <a:endParaRPr lang="el" sz="2000" dirty="0">
              <a:latin typeface="+mj-lt"/>
            </a:endParaRP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it-IT" sz="2000" dirty="0" err="1">
                <a:latin typeface="+mj-lt"/>
              </a:rPr>
              <a:t>Determine</a:t>
            </a:r>
            <a:r>
              <a:rPr lang="it-IT" sz="2000" dirty="0">
                <a:latin typeface="+mj-lt"/>
              </a:rPr>
              <a:t> the </a:t>
            </a:r>
            <a:r>
              <a:rPr lang="it-IT" sz="2000" dirty="0" err="1">
                <a:latin typeface="+mj-lt"/>
              </a:rPr>
              <a:t>loss</a:t>
            </a:r>
            <a:r>
              <a:rPr lang="it-IT" sz="2000" dirty="0">
                <a:latin typeface="+mj-lt"/>
              </a:rPr>
              <a:t> for G and E </a:t>
            </a:r>
            <a:endParaRPr lang="it-IT" sz="2000" b="0" i="0" u="none" strike="noStrike" baseline="0" dirty="0">
              <a:latin typeface="+mj-lt"/>
            </a:endParaRP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it-IT" sz="2000" dirty="0" err="1">
                <a:latin typeface="+mj-lt"/>
              </a:rPr>
              <a:t>Backpropagation</a:t>
            </a:r>
            <a:r>
              <a:rPr lang="it-IT" sz="2000" dirty="0">
                <a:latin typeface="+mj-lt"/>
              </a:rPr>
              <a:t> and update the networks G and E</a:t>
            </a:r>
          </a:p>
        </p:txBody>
      </p:sp>
      <p:sp>
        <p:nvSpPr>
          <p:cNvPr id="5" name="Freccia circolare in giù 4">
            <a:extLst>
              <a:ext uri="{FF2B5EF4-FFF2-40B4-BE49-F238E27FC236}">
                <a16:creationId xmlns:a16="http://schemas.microsoft.com/office/drawing/2014/main" id="{38DF2DD9-FBF4-499F-90F7-DC9524CD4322}"/>
              </a:ext>
            </a:extLst>
          </p:cNvPr>
          <p:cNvSpPr/>
          <p:nvPr/>
        </p:nvSpPr>
        <p:spPr>
          <a:xfrm rot="10800000" flipH="1">
            <a:off x="5929492" y="5810379"/>
            <a:ext cx="1423147" cy="549089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6" name="Freccia circolare a destra 5">
            <a:extLst>
              <a:ext uri="{FF2B5EF4-FFF2-40B4-BE49-F238E27FC236}">
                <a16:creationId xmlns:a16="http://schemas.microsoft.com/office/drawing/2014/main" id="{B13E7492-BC77-4685-A1D6-E57B306D7609}"/>
              </a:ext>
            </a:extLst>
          </p:cNvPr>
          <p:cNvSpPr/>
          <p:nvPr/>
        </p:nvSpPr>
        <p:spPr>
          <a:xfrm rot="2280000">
            <a:off x="2839386" y="205956"/>
            <a:ext cx="683559" cy="1557617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circolare a destra 12">
            <a:extLst>
              <a:ext uri="{FF2B5EF4-FFF2-40B4-BE49-F238E27FC236}">
                <a16:creationId xmlns:a16="http://schemas.microsoft.com/office/drawing/2014/main" id="{FA25D46D-FC11-4A8D-991B-096DC37E9C02}"/>
              </a:ext>
            </a:extLst>
          </p:cNvPr>
          <p:cNvSpPr/>
          <p:nvPr/>
        </p:nvSpPr>
        <p:spPr>
          <a:xfrm rot="8280000">
            <a:off x="9293973" y="105103"/>
            <a:ext cx="683559" cy="1557617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92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6" name="Picture 22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A382134-047E-4D27-B307-0076AA1B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28347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4100">
                <a:solidFill>
                  <a:schemeClr val="tx2"/>
                </a:solidFill>
                <a:ea typeface="+mj-lt"/>
                <a:cs typeface="+mj-lt"/>
              </a:rPr>
              <a:t>Results: MNIST </a:t>
            </a:r>
            <a:br>
              <a:rPr lang="it-IT" sz="4100">
                <a:solidFill>
                  <a:schemeClr val="tx2"/>
                </a:solidFill>
                <a:ea typeface="+mj-lt"/>
                <a:cs typeface="+mj-lt"/>
              </a:rPr>
            </a:br>
            <a:endParaRPr lang="it-IT" sz="4100">
              <a:solidFill>
                <a:schemeClr val="tx2"/>
              </a:solidFill>
            </a:endParaRPr>
          </a:p>
        </p:txBody>
      </p:sp>
      <p:pic>
        <p:nvPicPr>
          <p:cNvPr id="28" name="Picture 24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42"/>
          <a:stretch/>
        </p:blipFill>
        <p:spPr>
          <a:xfrm rot="10800000">
            <a:off x="-1" y="2719661"/>
            <a:ext cx="830249" cy="2548349"/>
          </a:xfrm>
          <a:prstGeom prst="rect">
            <a:avLst/>
          </a:prstGeom>
        </p:spPr>
      </p:pic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0716D8C7-7888-44FE-9D66-A4B981E374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7806180"/>
              </p:ext>
            </p:extLst>
          </p:nvPr>
        </p:nvGraphicFramePr>
        <p:xfrm>
          <a:off x="336176" y="1972235"/>
          <a:ext cx="8043065" cy="2409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5398">
                  <a:extLst>
                    <a:ext uri="{9D8B030D-6E8A-4147-A177-3AD203B41FA5}">
                      <a16:colId xmlns:a16="http://schemas.microsoft.com/office/drawing/2014/main" val="4232347278"/>
                    </a:ext>
                  </a:extLst>
                </a:gridCol>
                <a:gridCol w="2901091">
                  <a:extLst>
                    <a:ext uri="{9D8B030D-6E8A-4147-A177-3AD203B41FA5}">
                      <a16:colId xmlns:a16="http://schemas.microsoft.com/office/drawing/2014/main" val="707953551"/>
                    </a:ext>
                  </a:extLst>
                </a:gridCol>
                <a:gridCol w="2816576">
                  <a:extLst>
                    <a:ext uri="{9D8B030D-6E8A-4147-A177-3AD203B41FA5}">
                      <a16:colId xmlns:a16="http://schemas.microsoft.com/office/drawing/2014/main" val="1884122565"/>
                    </a:ext>
                  </a:extLst>
                </a:gridCol>
              </a:tblGrid>
              <a:tr h="852057">
                <a:tc>
                  <a:txBody>
                    <a:bodyPr/>
                    <a:lstStyle/>
                    <a:p>
                      <a:pPr algn="ctr"/>
                      <a:r>
                        <a:rPr lang="it-IT" sz="2000"/>
                        <a:t>Noise enabled</a:t>
                      </a:r>
                      <a:endParaRPr lang="it-IT" sz="2000" err="1"/>
                    </a:p>
                  </a:txBody>
                  <a:tcPr marL="167640" marR="167640" marT="83820" marB="838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6E0B0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/>
                        <a:t>Reparametrization Enabled </a:t>
                      </a:r>
                    </a:p>
                  </a:txBody>
                  <a:tcPr marL="167640" marR="167640" marT="83820" marB="838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6E0B0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/>
                        <a:t>1-NN Accuracy (%)</a:t>
                      </a:r>
                    </a:p>
                  </a:txBody>
                  <a:tcPr marL="167640" marR="167640" marT="83820" marB="838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6E0B0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4067"/>
                  </a:ext>
                </a:extLst>
              </a:tr>
              <a:tr h="499481">
                <a:tc>
                  <a:txBody>
                    <a:bodyPr/>
                    <a:lstStyle/>
                    <a:p>
                      <a:pPr algn="ctr"/>
                      <a:r>
                        <a:rPr lang="it-IT" sz="2000"/>
                        <a:t>Yes</a:t>
                      </a:r>
                    </a:p>
                  </a:txBody>
                  <a:tcPr marL="167640" marR="167640" marT="83820" marB="838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/>
                        <a:t>Yes</a:t>
                      </a:r>
                    </a:p>
                  </a:txBody>
                  <a:tcPr marL="167640" marR="167640" marT="83820" marB="838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/>
                        <a:t>75%</a:t>
                      </a:r>
                    </a:p>
                  </a:txBody>
                  <a:tcPr marL="167640" marR="167640" marT="83820" marB="838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659418"/>
                  </a:ext>
                </a:extLst>
              </a:tr>
              <a:tr h="499481">
                <a:tc>
                  <a:txBody>
                    <a:bodyPr/>
                    <a:lstStyle/>
                    <a:p>
                      <a:pPr algn="ctr"/>
                      <a:r>
                        <a:rPr lang="it-IT" sz="2000"/>
                        <a:t>No</a:t>
                      </a:r>
                    </a:p>
                  </a:txBody>
                  <a:tcPr marL="167640" marR="167640" marT="83820" marB="838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/>
                        <a:t>Yes</a:t>
                      </a:r>
                    </a:p>
                  </a:txBody>
                  <a:tcPr marL="167640" marR="167640" marT="83820" marB="838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/>
                        <a:t>50%</a:t>
                      </a:r>
                    </a:p>
                  </a:txBody>
                  <a:tcPr marL="167640" marR="167640" marT="83820" marB="838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94094"/>
                  </a:ext>
                </a:extLst>
              </a:tr>
              <a:tr h="558244">
                <a:tc>
                  <a:txBody>
                    <a:bodyPr/>
                    <a:lstStyle/>
                    <a:p>
                      <a:pPr algn="ctr"/>
                      <a:r>
                        <a:rPr lang="it-IT" sz="2000"/>
                        <a:t>Yes</a:t>
                      </a:r>
                    </a:p>
                  </a:txBody>
                  <a:tcPr marL="167640" marR="167640" marT="83820" marB="838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/>
                        <a:t>No</a:t>
                      </a:r>
                    </a:p>
                  </a:txBody>
                  <a:tcPr marL="167640" marR="167640" marT="83820" marB="838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/>
                        <a:t>53%</a:t>
                      </a:r>
                    </a:p>
                  </a:txBody>
                  <a:tcPr marL="167640" marR="167640" marT="83820" marB="838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101613"/>
                  </a:ext>
                </a:extLst>
              </a:tr>
            </a:tbl>
          </a:graphicData>
        </a:graphic>
      </p:graphicFrame>
      <p:pic>
        <p:nvPicPr>
          <p:cNvPr id="5" name="Immagine 5" descr="Immagine che contiene testo, nero&#10;&#10;Descrizione generata automaticamente">
            <a:extLst>
              <a:ext uri="{FF2B5EF4-FFF2-40B4-BE49-F238E27FC236}">
                <a16:creationId xmlns:a16="http://schemas.microsoft.com/office/drawing/2014/main" id="{2BBB31C5-6336-4065-A192-E6F956B7E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359" y="2457626"/>
            <a:ext cx="2944905" cy="2794392"/>
          </a:xfrm>
          <a:prstGeom prst="rect">
            <a:avLst/>
          </a:prstGeom>
        </p:spPr>
      </p:pic>
      <p:pic>
        <p:nvPicPr>
          <p:cNvPr id="6" name="Immagine 6" descr="Immagine che contiene testo, nero, screenshot&#10;&#10;Descrizione generata automaticamente">
            <a:extLst>
              <a:ext uri="{FF2B5EF4-FFF2-40B4-BE49-F238E27FC236}">
                <a16:creationId xmlns:a16="http://schemas.microsoft.com/office/drawing/2014/main" id="{E51EC9BB-002A-474A-A22A-39FF24D3B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37" y="4913132"/>
            <a:ext cx="8144435" cy="125635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789ADD-EC82-4207-B300-B09DC563B968}"/>
              </a:ext>
            </a:extLst>
          </p:cNvPr>
          <p:cNvSpPr txBox="1"/>
          <p:nvPr/>
        </p:nvSpPr>
        <p:spPr>
          <a:xfrm>
            <a:off x="11350958" y="2700660"/>
            <a:ext cx="10097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G(z)</a:t>
            </a:r>
          </a:p>
          <a:p>
            <a:br>
              <a:rPr lang="it-IT" sz="1600" dirty="0"/>
            </a:br>
            <a:br>
              <a:rPr lang="it-IT" sz="1600" dirty="0"/>
            </a:br>
            <a:br>
              <a:rPr lang="it-IT" sz="1600" dirty="0"/>
            </a:br>
            <a:r>
              <a:rPr lang="it-IT" sz="1600" dirty="0"/>
              <a:t>x</a:t>
            </a:r>
          </a:p>
          <a:p>
            <a:br>
              <a:rPr lang="it-IT" sz="1600" dirty="0"/>
            </a:br>
            <a:br>
              <a:rPr lang="it-IT" sz="1600" dirty="0"/>
            </a:br>
            <a:br>
              <a:rPr lang="it-IT" sz="1600" dirty="0"/>
            </a:br>
            <a:r>
              <a:rPr lang="it-IT" sz="1600" dirty="0"/>
              <a:t>G(E(x))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198148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269666-983A-4A9F-A8AA-06B43AC8C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7" y="1898775"/>
            <a:ext cx="11979478" cy="306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40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6B07850-AA6C-489A-88D0-E13086071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568588" cy="722509"/>
          </a:xfrm>
        </p:spPr>
        <p:txBody>
          <a:bodyPr anchor="t">
            <a:normAutofit fontScale="90000"/>
          </a:bodyPr>
          <a:lstStyle/>
          <a:p>
            <a:r>
              <a:rPr lang="it-IT" sz="4100" err="1">
                <a:solidFill>
                  <a:schemeClr val="tx1"/>
                </a:solidFill>
                <a:ea typeface="+mj-lt"/>
                <a:cs typeface="+mj-lt"/>
              </a:rPr>
              <a:t>Results</a:t>
            </a:r>
            <a:r>
              <a:rPr lang="it-IT" sz="4100">
                <a:solidFill>
                  <a:schemeClr val="tx1"/>
                </a:solidFill>
                <a:ea typeface="+mj-lt"/>
                <a:cs typeface="+mj-lt"/>
              </a:rPr>
              <a:t>: SVHN</a:t>
            </a:r>
            <a:endParaRPr lang="it-IT" sz="410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274276AE-B3CF-4635-9C98-69A1C8F23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03914" y="1933991"/>
            <a:ext cx="3477184" cy="3381935"/>
          </a:xfr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942EF69A-8791-44D3-A4AC-AB4290F65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24" y="5627471"/>
            <a:ext cx="5667936" cy="7801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401E816-96F0-4611-BC1C-2E9084BF1539}"/>
              </a:ext>
            </a:extLst>
          </p:cNvPr>
          <p:cNvSpPr txBox="1"/>
          <p:nvPr/>
        </p:nvSpPr>
        <p:spPr>
          <a:xfrm>
            <a:off x="2494429" y="1474691"/>
            <a:ext cx="170105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err="1"/>
              <a:t>Noise</a:t>
            </a:r>
            <a:r>
              <a:rPr lang="it-IT" sz="2000"/>
              <a:t> </a:t>
            </a:r>
            <a:r>
              <a:rPr lang="it-IT" sz="2000" err="1"/>
              <a:t>added</a:t>
            </a:r>
            <a:endParaRPr lang="it-IT" sz="2000"/>
          </a:p>
        </p:txBody>
      </p:sp>
      <p:pic>
        <p:nvPicPr>
          <p:cNvPr id="7" name="Immagine 8">
            <a:extLst>
              <a:ext uri="{FF2B5EF4-FFF2-40B4-BE49-F238E27FC236}">
                <a16:creationId xmlns:a16="http://schemas.microsoft.com/office/drawing/2014/main" id="{B4269A7B-2E25-4E56-A4BF-C5B32DFD0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048" y="5521031"/>
            <a:ext cx="6048934" cy="1015469"/>
          </a:xfrm>
          <a:prstGeom prst="rect">
            <a:avLst/>
          </a:prstGeom>
        </p:spPr>
      </p:pic>
      <p:pic>
        <p:nvPicPr>
          <p:cNvPr id="9" name="Immagine 10" descr="Immagine che contiene testo, vecchio, piastrellato&#10;&#10;Descrizione generata automaticamente">
            <a:extLst>
              <a:ext uri="{FF2B5EF4-FFF2-40B4-BE49-F238E27FC236}">
                <a16:creationId xmlns:a16="http://schemas.microsoft.com/office/drawing/2014/main" id="{CA01D789-56C9-4521-8DA9-3589C71CA4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2960" y="1928645"/>
            <a:ext cx="3572434" cy="3392916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F6A6FDD-91E9-4F23-A95B-205846B4CF02}"/>
              </a:ext>
            </a:extLst>
          </p:cNvPr>
          <p:cNvSpPr txBox="1"/>
          <p:nvPr/>
        </p:nvSpPr>
        <p:spPr>
          <a:xfrm>
            <a:off x="8489575" y="1530720"/>
            <a:ext cx="123040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/>
              <a:t>No </a:t>
            </a:r>
            <a:r>
              <a:rPr lang="it-IT" sz="2000" err="1"/>
              <a:t>noise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922A38-BC64-4884-BE61-DFBD66E40884}"/>
              </a:ext>
            </a:extLst>
          </p:cNvPr>
          <p:cNvSpPr txBox="1"/>
          <p:nvPr/>
        </p:nvSpPr>
        <p:spPr>
          <a:xfrm>
            <a:off x="5084744" y="2269910"/>
            <a:ext cx="10097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G(z)</a:t>
            </a:r>
          </a:p>
          <a:p>
            <a:br>
              <a:rPr lang="it-IT" sz="1600" dirty="0"/>
            </a:br>
            <a:br>
              <a:rPr lang="it-IT" sz="1600" dirty="0"/>
            </a:br>
            <a:br>
              <a:rPr lang="it-IT" sz="1600" dirty="0"/>
            </a:br>
            <a:br>
              <a:rPr lang="it-IT" sz="1600" dirty="0"/>
            </a:br>
            <a:r>
              <a:rPr lang="it-IT" sz="1600" dirty="0"/>
              <a:t>x</a:t>
            </a:r>
          </a:p>
          <a:p>
            <a:br>
              <a:rPr lang="it-IT" sz="1600" dirty="0"/>
            </a:br>
            <a:br>
              <a:rPr lang="it-IT" sz="1600" dirty="0"/>
            </a:br>
            <a:br>
              <a:rPr lang="it-IT" sz="1600" dirty="0"/>
            </a:br>
            <a:br>
              <a:rPr lang="it-IT" sz="1600" dirty="0"/>
            </a:br>
            <a:r>
              <a:rPr lang="it-IT" sz="1600" dirty="0"/>
              <a:t>G(E(x))</a:t>
            </a:r>
            <a:endParaRPr lang="en-GB" sz="16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D7F1847-B891-49EC-B6D9-30B025ED2239}"/>
              </a:ext>
            </a:extLst>
          </p:cNvPr>
          <p:cNvSpPr txBox="1"/>
          <p:nvPr/>
        </p:nvSpPr>
        <p:spPr>
          <a:xfrm>
            <a:off x="10885394" y="2269910"/>
            <a:ext cx="10097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G(z)</a:t>
            </a:r>
          </a:p>
          <a:p>
            <a:br>
              <a:rPr lang="it-IT" sz="1600" dirty="0"/>
            </a:br>
            <a:br>
              <a:rPr lang="it-IT" sz="1600" dirty="0"/>
            </a:br>
            <a:br>
              <a:rPr lang="it-IT" sz="1600" dirty="0"/>
            </a:br>
            <a:br>
              <a:rPr lang="it-IT" sz="1600" dirty="0"/>
            </a:br>
            <a:r>
              <a:rPr lang="it-IT" sz="1600" dirty="0"/>
              <a:t>x</a:t>
            </a:r>
          </a:p>
          <a:p>
            <a:br>
              <a:rPr lang="it-IT" sz="1600" dirty="0"/>
            </a:br>
            <a:br>
              <a:rPr lang="it-IT" sz="1600" dirty="0"/>
            </a:br>
            <a:br>
              <a:rPr lang="it-IT" sz="1600" dirty="0"/>
            </a:br>
            <a:br>
              <a:rPr lang="it-IT" sz="1600" dirty="0"/>
            </a:br>
            <a:r>
              <a:rPr lang="it-IT" sz="1600" dirty="0"/>
              <a:t>G(E(x))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99163482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4D649B9ED0284986DE11F282CA63F4" ma:contentTypeVersion="7" ma:contentTypeDescription="Create a new document." ma:contentTypeScope="" ma:versionID="4eabcb73e7a8fda47f1f9d1b4c7788b3">
  <xsd:schema xmlns:xsd="http://www.w3.org/2001/XMLSchema" xmlns:xs="http://www.w3.org/2001/XMLSchema" xmlns:p="http://schemas.microsoft.com/office/2006/metadata/properties" xmlns:ns3="0d22dee2-6df1-45d7-81a4-39da43201f54" xmlns:ns4="12ecb009-aa6a-4a58-a9b2-b26f67d697bb" targetNamespace="http://schemas.microsoft.com/office/2006/metadata/properties" ma:root="true" ma:fieldsID="50ce5dfa3d4e8f05661d534fca8cdccf" ns3:_="" ns4:_="">
    <xsd:import namespace="0d22dee2-6df1-45d7-81a4-39da43201f54"/>
    <xsd:import namespace="12ecb009-aa6a-4a58-a9b2-b26f67d697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22dee2-6df1-45d7-81a4-39da43201f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ecb009-aa6a-4a58-a9b2-b26f67d697b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10DEFC-E5D9-4DE6-8542-EB5158A416C5}">
  <ds:schemaRefs>
    <ds:schemaRef ds:uri="0d22dee2-6df1-45d7-81a4-39da43201f54"/>
    <ds:schemaRef ds:uri="12ecb009-aa6a-4a58-a9b2-b26f67d697b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76597E-F4D9-4406-8B88-37F9D3C572E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60D015-FA58-47A3-8E82-A132626B07D1}">
  <ds:schemaRefs>
    <ds:schemaRef ds:uri="0d22dee2-6df1-45d7-81a4-39da43201f54"/>
    <ds:schemaRef ds:uri="12ecb009-aa6a-4a58-a9b2-b26f67d697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420</Words>
  <Application>Microsoft Office PowerPoint</Application>
  <PresentationFormat>Widescreen</PresentationFormat>
  <Paragraphs>98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8" baseType="lpstr">
      <vt:lpstr>Arial</vt:lpstr>
      <vt:lpstr>Avenir Next LT Pro</vt:lpstr>
      <vt:lpstr>AvenirNext LT Pro Medium</vt:lpstr>
      <vt:lpstr>Calibri</vt:lpstr>
      <vt:lpstr>Copperplate Gothic Bold</vt:lpstr>
      <vt:lpstr>LMRoman17-Regular</vt:lpstr>
      <vt:lpstr>BlockprintVTI</vt:lpstr>
      <vt:lpstr> Neural Network project </vt:lpstr>
      <vt:lpstr>The origin: GAN</vt:lpstr>
      <vt:lpstr>The BIGANs framework</vt:lpstr>
      <vt:lpstr>Networks Structure</vt:lpstr>
      <vt:lpstr>Networks Structure</vt:lpstr>
      <vt:lpstr>Learning process</vt:lpstr>
      <vt:lpstr>Results: MNIST  </vt:lpstr>
      <vt:lpstr>Presentazione standard di PowerPoint</vt:lpstr>
      <vt:lpstr>Results: SVHN</vt:lpstr>
      <vt:lpstr>Presentazione standard di PowerPoint</vt:lpstr>
      <vt:lpstr>Future implementations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PAPA EDOARDO</dc:creator>
  <cp:lastModifiedBy>FABRIZIO CASADEI</cp:lastModifiedBy>
  <cp:revision>12</cp:revision>
  <dcterms:created xsi:type="dcterms:W3CDTF">2021-04-22T16:03:47Z</dcterms:created>
  <dcterms:modified xsi:type="dcterms:W3CDTF">2021-04-23T12:43:13Z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0x0101005C4D649B9ED0284986DE11F282CA63F4</vt:lpwstr>
  </property>
</Properties>
</file>